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Archivo Black" charset="1" panose="020B0A03020202020B04"/>
      <p:regular r:id="rId20"/>
    </p:embeddedFont>
    <p:embeddedFont>
      <p:font typeface="Open Sans 1" charset="1" panose="020B0606030504020204"/>
      <p:regular r:id="rId21"/>
    </p:embeddedFont>
    <p:embeddedFont>
      <p:font typeface="Open Sans 2 Bold" charset="1" panose="020B0806030504020204"/>
      <p:regular r:id="rId22"/>
    </p:embeddedFont>
    <p:embeddedFont>
      <p:font typeface="Open Sans 1 Bold" charset="1" panose="020B08060305040202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0.png" Type="http://schemas.openxmlformats.org/officeDocument/2006/relationships/image"/><Relationship Id="rId4" Target="../media/image21.png" Type="http://schemas.openxmlformats.org/officeDocument/2006/relationships/image"/><Relationship Id="rId5" Target="../media/image22.png" Type="http://schemas.openxmlformats.org/officeDocument/2006/relationships/image"/><Relationship Id="rId6" Target="../media/image2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5.png" Type="http://schemas.openxmlformats.org/officeDocument/2006/relationships/image"/><Relationship Id="rId4" Target="../media/image26.png" Type="http://schemas.openxmlformats.org/officeDocument/2006/relationships/image"/><Relationship Id="rId5" Target="../media/image2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8.png" Type="http://schemas.openxmlformats.org/officeDocument/2006/relationships/image"/><Relationship Id="rId4" Target="../media/image29.png" Type="http://schemas.openxmlformats.org/officeDocument/2006/relationships/image"/><Relationship Id="rId5" Target="../media/image30.png" Type="http://schemas.openxmlformats.org/officeDocument/2006/relationships/image"/><Relationship Id="rId6" Target="https://github.com/DanielNV002/Ahorcado_NavarroVazquezDaniel" TargetMode="External" Type="http://schemas.openxmlformats.org/officeDocument/2006/relationships/hyperlink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2.png" Type="http://schemas.openxmlformats.org/officeDocument/2006/relationships/image"/><Relationship Id="rId7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8.png" Type="http://schemas.openxmlformats.org/officeDocument/2006/relationships/image"/><Relationship Id="rId4" Target="../media/image1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00815" y="3798902"/>
            <a:ext cx="14286370" cy="1878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364"/>
              </a:lnSpc>
            </a:pPr>
            <a:r>
              <a:rPr lang="en-US" sz="10974" spc="21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EL AHORCADO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840975" y="8900795"/>
            <a:ext cx="4606050" cy="357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60"/>
              </a:lnSpc>
            </a:pPr>
            <a:r>
              <a:rPr lang="en-US" sz="2000" spc="200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por Daniel Navarro Vázquez</a:t>
            </a:r>
          </a:p>
        </p:txBody>
      </p:sp>
      <p:sp>
        <p:nvSpPr>
          <p:cNvPr name="AutoShape 5" id="5"/>
          <p:cNvSpPr/>
          <p:nvPr/>
        </p:nvSpPr>
        <p:spPr>
          <a:xfrm>
            <a:off x="7520940" y="6906562"/>
            <a:ext cx="3246120" cy="0"/>
          </a:xfrm>
          <a:prstGeom prst="line">
            <a:avLst/>
          </a:prstGeom>
          <a:ln cap="flat" w="952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7520940" y="2775595"/>
            <a:ext cx="3246120" cy="0"/>
          </a:xfrm>
          <a:prstGeom prst="line">
            <a:avLst/>
          </a:prstGeom>
          <a:ln cap="flat" w="952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360401" y="109405"/>
            <a:ext cx="4606050" cy="375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2"/>
              </a:lnSpc>
            </a:pPr>
            <a:r>
              <a:rPr lang="en-US" sz="2028" spc="202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28/11/2024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784793" y="13569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31569" y="3099745"/>
            <a:ext cx="6186802" cy="4514490"/>
            <a:chOff x="0" y="0"/>
            <a:chExt cx="8249070" cy="601931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8249070" cy="6019319"/>
              <a:chOff x="0" y="0"/>
              <a:chExt cx="2102697" cy="1534331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2102696" cy="1534331"/>
              </a:xfrm>
              <a:custGeom>
                <a:avLst/>
                <a:gdLst/>
                <a:ahLst/>
                <a:cxnLst/>
                <a:rect r="r" b="b" t="t" l="l"/>
                <a:pathLst>
                  <a:path h="1534331" w="2102696">
                    <a:moveTo>
                      <a:pt x="0" y="0"/>
                    </a:moveTo>
                    <a:lnTo>
                      <a:pt x="2102696" y="0"/>
                    </a:lnTo>
                    <a:lnTo>
                      <a:pt x="2102696" y="1534331"/>
                    </a:lnTo>
                    <a:lnTo>
                      <a:pt x="0" y="1534331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2102697" cy="1572431"/>
              </a:xfrm>
              <a:prstGeom prst="rect">
                <a:avLst/>
              </a:prstGeom>
            </p:spPr>
            <p:txBody>
              <a:bodyPr anchor="ctr" rtlCol="false" tIns="34249" lIns="34249" bIns="34249" rIns="34249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Freeform 7" id="7"/>
            <p:cNvSpPr/>
            <p:nvPr/>
          </p:nvSpPr>
          <p:spPr>
            <a:xfrm flipH="false" flipV="false" rot="0">
              <a:off x="140126" y="160575"/>
              <a:ext cx="7950799" cy="5724575"/>
            </a:xfrm>
            <a:custGeom>
              <a:avLst/>
              <a:gdLst/>
              <a:ahLst/>
              <a:cxnLst/>
              <a:rect r="r" b="b" t="t" l="l"/>
              <a:pathLst>
                <a:path h="5724575" w="7950799">
                  <a:moveTo>
                    <a:pt x="0" y="0"/>
                  </a:moveTo>
                  <a:lnTo>
                    <a:pt x="7950799" y="0"/>
                  </a:lnTo>
                  <a:lnTo>
                    <a:pt x="7950799" y="5724575"/>
                  </a:lnTo>
                  <a:lnTo>
                    <a:pt x="0" y="57245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731569" y="7719010"/>
            <a:ext cx="6186802" cy="2326338"/>
            <a:chOff x="0" y="0"/>
            <a:chExt cx="8249070" cy="3101785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8249070" cy="3101785"/>
              <a:chOff x="0" y="0"/>
              <a:chExt cx="2818752" cy="1059897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2818752" cy="1059897"/>
              </a:xfrm>
              <a:custGeom>
                <a:avLst/>
                <a:gdLst/>
                <a:ahLst/>
                <a:cxnLst/>
                <a:rect r="r" b="b" t="t" l="l"/>
                <a:pathLst>
                  <a:path h="1059897" w="2818752">
                    <a:moveTo>
                      <a:pt x="0" y="0"/>
                    </a:moveTo>
                    <a:lnTo>
                      <a:pt x="2818752" y="0"/>
                    </a:lnTo>
                    <a:lnTo>
                      <a:pt x="2818752" y="1059897"/>
                    </a:lnTo>
                    <a:lnTo>
                      <a:pt x="0" y="1059897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38100"/>
                <a:ext cx="2818752" cy="1097997"/>
              </a:xfrm>
              <a:prstGeom prst="rect">
                <a:avLst/>
              </a:prstGeom>
            </p:spPr>
            <p:txBody>
              <a:bodyPr anchor="ctr" rtlCol="false" tIns="29366" lIns="29366" bIns="29366" rIns="29366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89705" y="74727"/>
              <a:ext cx="8066632" cy="29207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40"/>
                </a:lnSpc>
              </a:pPr>
              <a:r>
                <a:rPr lang="en-US" sz="1600" spc="32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Empecemos por el inicio.</a:t>
              </a:r>
            </a:p>
            <a:p>
              <a:pPr algn="l">
                <a:lnSpc>
                  <a:spcPts val="2240"/>
                </a:lnSpc>
              </a:pPr>
              <a:r>
                <a:rPr lang="en-US" sz="1600" spc="32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En “iniciar_juego()” llamo a otras funciones.</a:t>
              </a:r>
            </a:p>
            <a:p>
              <a:pPr algn="l">
                <a:lnSpc>
                  <a:spcPts val="2240"/>
                </a:lnSpc>
              </a:pPr>
              <a:r>
                <a:rPr lang="en-US" sz="1600" spc="32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Estas me permiten:</a:t>
              </a:r>
            </a:p>
            <a:p>
              <a:pPr algn="l" marL="345441" indent="-172721" lvl="1">
                <a:lnSpc>
                  <a:spcPts val="2240"/>
                </a:lnSpc>
                <a:buFont typeface="Arial"/>
                <a:buChar char="•"/>
              </a:pPr>
              <a:r>
                <a:rPr lang="en-US" sz="1600" spc="32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Generar una palabra aleatoria y mostrar el nº de letras con guiones “_”</a:t>
              </a:r>
            </a:p>
            <a:p>
              <a:pPr algn="l" marL="345441" indent="-172721" lvl="1">
                <a:lnSpc>
                  <a:spcPts val="2240"/>
                </a:lnSpc>
                <a:buFont typeface="Arial"/>
                <a:buChar char="•"/>
              </a:pPr>
              <a:r>
                <a:rPr lang="en-US" sz="1600" spc="32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Eliminar y mostrar las distintas ventanas</a:t>
              </a:r>
            </a:p>
            <a:p>
              <a:pPr algn="l" marL="345441" indent="-172721" lvl="1">
                <a:lnSpc>
                  <a:spcPts val="2240"/>
                </a:lnSpc>
                <a:buFont typeface="Arial"/>
                <a:buChar char="•"/>
              </a:pPr>
              <a:r>
                <a:rPr lang="en-US" sz="1600" spc="32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Generar los botones</a:t>
              </a:r>
            </a:p>
            <a:p>
              <a:pPr algn="l" marL="345441" indent="-172721" lvl="1">
                <a:lnSpc>
                  <a:spcPts val="224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600" spc="32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Preparar la imagen del ahorcado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251278" y="3102059"/>
            <a:ext cx="10008022" cy="1530341"/>
            <a:chOff x="0" y="0"/>
            <a:chExt cx="13344029" cy="2040455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13344029" cy="2040455"/>
              <a:chOff x="0" y="0"/>
              <a:chExt cx="5185559" cy="792931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5185559" cy="792931"/>
              </a:xfrm>
              <a:custGeom>
                <a:avLst/>
                <a:gdLst/>
                <a:ahLst/>
                <a:cxnLst/>
                <a:rect r="r" b="b" t="t" l="l"/>
                <a:pathLst>
                  <a:path h="792931" w="5185559">
                    <a:moveTo>
                      <a:pt x="0" y="0"/>
                    </a:moveTo>
                    <a:lnTo>
                      <a:pt x="5185559" y="0"/>
                    </a:lnTo>
                    <a:lnTo>
                      <a:pt x="5185559" y="792931"/>
                    </a:lnTo>
                    <a:lnTo>
                      <a:pt x="0" y="792931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38100"/>
                <a:ext cx="5185559" cy="831031"/>
              </a:xfrm>
              <a:prstGeom prst="rect">
                <a:avLst/>
              </a:prstGeom>
            </p:spPr>
            <p:txBody>
              <a:bodyPr anchor="ctr" rtlCol="false" tIns="29512" lIns="29512" bIns="29512" rIns="29512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Freeform 17" id="17"/>
            <p:cNvSpPr/>
            <p:nvPr/>
          </p:nvSpPr>
          <p:spPr>
            <a:xfrm flipH="false" flipV="false" rot="0">
              <a:off x="58489" y="91767"/>
              <a:ext cx="13184472" cy="1845826"/>
            </a:xfrm>
            <a:custGeom>
              <a:avLst/>
              <a:gdLst/>
              <a:ahLst/>
              <a:cxnLst/>
              <a:rect r="r" b="b" t="t" l="l"/>
              <a:pathLst>
                <a:path h="1845826" w="13184472">
                  <a:moveTo>
                    <a:pt x="0" y="0"/>
                  </a:moveTo>
                  <a:lnTo>
                    <a:pt x="13184472" y="0"/>
                  </a:lnTo>
                  <a:lnTo>
                    <a:pt x="13184472" y="1845827"/>
                  </a:lnTo>
                  <a:lnTo>
                    <a:pt x="0" y="1845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7811278" y="4710914"/>
            <a:ext cx="8888023" cy="2575011"/>
            <a:chOff x="0" y="0"/>
            <a:chExt cx="11850697" cy="3433348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11850697" cy="3433348"/>
              <a:chOff x="0" y="0"/>
              <a:chExt cx="5798936" cy="168005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5798936" cy="1680050"/>
              </a:xfrm>
              <a:custGeom>
                <a:avLst/>
                <a:gdLst/>
                <a:ahLst/>
                <a:cxnLst/>
                <a:rect r="r" b="b" t="t" l="l"/>
                <a:pathLst>
                  <a:path h="1680050" w="5798936">
                    <a:moveTo>
                      <a:pt x="0" y="0"/>
                    </a:moveTo>
                    <a:lnTo>
                      <a:pt x="5798936" y="0"/>
                    </a:lnTo>
                    <a:lnTo>
                      <a:pt x="5798936" y="1680050"/>
                    </a:lnTo>
                    <a:lnTo>
                      <a:pt x="0" y="1680050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38100"/>
                <a:ext cx="5798936" cy="1718150"/>
              </a:xfrm>
              <a:prstGeom prst="rect">
                <a:avLst/>
              </a:prstGeom>
            </p:spPr>
            <p:txBody>
              <a:bodyPr anchor="ctr" rtlCol="false" tIns="26333" lIns="26333" bIns="26333" rIns="26333"/>
              <a:lstStyle/>
              <a:p>
                <a:pPr algn="l">
                  <a:lnSpc>
                    <a:spcPts val="2659"/>
                  </a:lnSpc>
                </a:pPr>
              </a:p>
            </p:txBody>
          </p:sp>
        </p:grpSp>
        <p:sp>
          <p:nvSpPr>
            <p:cNvPr name="Freeform 22" id="22"/>
            <p:cNvSpPr/>
            <p:nvPr/>
          </p:nvSpPr>
          <p:spPr>
            <a:xfrm flipH="false" flipV="false" rot="0">
              <a:off x="64091" y="82203"/>
              <a:ext cx="11734549" cy="3271005"/>
            </a:xfrm>
            <a:custGeom>
              <a:avLst/>
              <a:gdLst/>
              <a:ahLst/>
              <a:cxnLst/>
              <a:rect r="r" b="b" t="t" l="l"/>
              <a:pathLst>
                <a:path h="3271005" w="11734549">
                  <a:moveTo>
                    <a:pt x="0" y="0"/>
                  </a:moveTo>
                  <a:lnTo>
                    <a:pt x="11734549" y="0"/>
                  </a:lnTo>
                  <a:lnTo>
                    <a:pt x="11734549" y="3271006"/>
                  </a:lnTo>
                  <a:lnTo>
                    <a:pt x="0" y="32710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222424" y="165229"/>
            <a:ext cx="17843151" cy="2352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240"/>
              </a:lnSpc>
              <a:spcBef>
                <a:spcPct val="0"/>
              </a:spcBef>
            </a:pPr>
            <a:r>
              <a:rPr lang="en-US" sz="7700" spc="15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SISTEMA DE JUEGO Y CONTROL DE SISTEMA VISUAL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12899" y="2459439"/>
            <a:ext cx="4490031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16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- LÓGICA -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8065506" y="7362125"/>
            <a:ext cx="8510329" cy="2683223"/>
            <a:chOff x="0" y="0"/>
            <a:chExt cx="11347106" cy="3577631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0" y="0"/>
              <a:ext cx="11347106" cy="3577631"/>
              <a:chOff x="0" y="0"/>
              <a:chExt cx="3877368" cy="1222496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3877368" cy="1222496"/>
              </a:xfrm>
              <a:custGeom>
                <a:avLst/>
                <a:gdLst/>
                <a:ahLst/>
                <a:cxnLst/>
                <a:rect r="r" b="b" t="t" l="l"/>
                <a:pathLst>
                  <a:path h="1222496" w="3877368">
                    <a:moveTo>
                      <a:pt x="0" y="0"/>
                    </a:moveTo>
                    <a:lnTo>
                      <a:pt x="3877368" y="0"/>
                    </a:lnTo>
                    <a:lnTo>
                      <a:pt x="3877368" y="1222496"/>
                    </a:lnTo>
                    <a:lnTo>
                      <a:pt x="0" y="1222496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38100"/>
                <a:ext cx="3877368" cy="1260596"/>
              </a:xfrm>
              <a:prstGeom prst="rect">
                <a:avLst/>
              </a:prstGeom>
            </p:spPr>
            <p:txBody>
              <a:bodyPr anchor="ctr" rtlCol="false" tIns="29366" lIns="29366" bIns="29366" rIns="29366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Freeform 29" id="29"/>
            <p:cNvSpPr/>
            <p:nvPr/>
          </p:nvSpPr>
          <p:spPr>
            <a:xfrm flipH="false" flipV="false" rot="0">
              <a:off x="92677" y="97449"/>
              <a:ext cx="11127025" cy="3352016"/>
            </a:xfrm>
            <a:custGeom>
              <a:avLst/>
              <a:gdLst/>
              <a:ahLst/>
              <a:cxnLst/>
              <a:rect r="r" b="b" t="t" l="l"/>
              <a:pathLst>
                <a:path h="3352016" w="11127025">
                  <a:moveTo>
                    <a:pt x="0" y="0"/>
                  </a:moveTo>
                  <a:lnTo>
                    <a:pt x="11127025" y="0"/>
                  </a:lnTo>
                  <a:lnTo>
                    <a:pt x="11127025" y="3352017"/>
                  </a:lnTo>
                  <a:lnTo>
                    <a:pt x="0" y="33520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TextBox 30" id="30"/>
          <p:cNvSpPr txBox="true"/>
          <p:nvPr/>
        </p:nvSpPr>
        <p:spPr>
          <a:xfrm rot="0">
            <a:off x="17784793" y="13569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31569" y="3099745"/>
            <a:ext cx="11449491" cy="5537239"/>
            <a:chOff x="0" y="0"/>
            <a:chExt cx="15265988" cy="7382985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15265988" cy="7382985"/>
              <a:chOff x="0" y="0"/>
              <a:chExt cx="3891317" cy="1881931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3891317" cy="1881931"/>
              </a:xfrm>
              <a:custGeom>
                <a:avLst/>
                <a:gdLst/>
                <a:ahLst/>
                <a:cxnLst/>
                <a:rect r="r" b="b" t="t" l="l"/>
                <a:pathLst>
                  <a:path h="1881931" w="3891317">
                    <a:moveTo>
                      <a:pt x="0" y="0"/>
                    </a:moveTo>
                    <a:lnTo>
                      <a:pt x="3891317" y="0"/>
                    </a:lnTo>
                    <a:lnTo>
                      <a:pt x="3891317" y="1881931"/>
                    </a:lnTo>
                    <a:lnTo>
                      <a:pt x="0" y="1881931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3891317" cy="1920031"/>
              </a:xfrm>
              <a:prstGeom prst="rect">
                <a:avLst/>
              </a:prstGeom>
            </p:spPr>
            <p:txBody>
              <a:bodyPr anchor="ctr" rtlCol="false" tIns="39367" lIns="39367" bIns="39367" rIns="39367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Freeform 7" id="7"/>
            <p:cNvSpPr/>
            <p:nvPr/>
          </p:nvSpPr>
          <p:spPr>
            <a:xfrm flipH="false" flipV="false" rot="0">
              <a:off x="107745" y="103338"/>
              <a:ext cx="15068345" cy="7176299"/>
            </a:xfrm>
            <a:custGeom>
              <a:avLst/>
              <a:gdLst/>
              <a:ahLst/>
              <a:cxnLst/>
              <a:rect r="r" b="b" t="t" l="l"/>
              <a:pathLst>
                <a:path h="7176299" w="15068345">
                  <a:moveTo>
                    <a:pt x="0" y="0"/>
                  </a:moveTo>
                  <a:lnTo>
                    <a:pt x="15068346" y="0"/>
                  </a:lnTo>
                  <a:lnTo>
                    <a:pt x="15068346" y="7176300"/>
                  </a:lnTo>
                  <a:lnTo>
                    <a:pt x="0" y="71763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7563135" y="7778587"/>
            <a:ext cx="10502440" cy="2050113"/>
            <a:chOff x="0" y="0"/>
            <a:chExt cx="14003254" cy="2733485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4003254" cy="2733485"/>
              <a:chOff x="0" y="0"/>
              <a:chExt cx="4784988" cy="934047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784989" cy="934047"/>
              </a:xfrm>
              <a:custGeom>
                <a:avLst/>
                <a:gdLst/>
                <a:ahLst/>
                <a:cxnLst/>
                <a:rect r="r" b="b" t="t" l="l"/>
                <a:pathLst>
                  <a:path h="934047" w="4784989">
                    <a:moveTo>
                      <a:pt x="0" y="0"/>
                    </a:moveTo>
                    <a:lnTo>
                      <a:pt x="4784989" y="0"/>
                    </a:lnTo>
                    <a:lnTo>
                      <a:pt x="4784989" y="934047"/>
                    </a:lnTo>
                    <a:lnTo>
                      <a:pt x="0" y="934047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38100"/>
                <a:ext cx="4784988" cy="972147"/>
              </a:xfrm>
              <a:prstGeom prst="rect">
                <a:avLst/>
              </a:prstGeom>
            </p:spPr>
            <p:txBody>
              <a:bodyPr anchor="ctr" rtlCol="false" tIns="29366" lIns="29366" bIns="29366" rIns="29366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152280" y="74727"/>
              <a:ext cx="13693557" cy="25524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40"/>
                </a:lnSpc>
              </a:pPr>
              <a:r>
                <a:rPr lang="en-US" sz="1600" spc="32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Este método tiene la única función de generar una ventana nueva para mostrar:</a:t>
              </a:r>
            </a:p>
            <a:p>
              <a:pPr algn="l" marL="345441" indent="-172721" lvl="1">
                <a:lnSpc>
                  <a:spcPts val="2240"/>
                </a:lnSpc>
                <a:buFont typeface="Arial"/>
                <a:buChar char="•"/>
              </a:pPr>
              <a:r>
                <a:rPr lang="en-US" sz="1600" spc="32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El nombre del jugador.</a:t>
              </a:r>
            </a:p>
            <a:p>
              <a:pPr algn="l" marL="345441" indent="-172721" lvl="1">
                <a:lnSpc>
                  <a:spcPts val="2240"/>
                </a:lnSpc>
                <a:buFont typeface="Arial"/>
                <a:buChar char="•"/>
              </a:pPr>
              <a:r>
                <a:rPr lang="en-US" sz="1600" spc="32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Las partidas que ha ganado</a:t>
              </a:r>
            </a:p>
            <a:p>
              <a:pPr algn="l" marL="345441" indent="-172721" lvl="1">
                <a:lnSpc>
                  <a:spcPts val="2240"/>
                </a:lnSpc>
                <a:buFont typeface="Arial"/>
                <a:buChar char="•"/>
              </a:pPr>
              <a:r>
                <a:rPr lang="en-US" sz="1600" spc="32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Las partidas que ha perdido</a:t>
              </a:r>
            </a:p>
            <a:p>
              <a:pPr algn="l">
                <a:lnSpc>
                  <a:spcPts val="2240"/>
                </a:lnSpc>
              </a:pPr>
            </a:p>
            <a:p>
              <a:pPr algn="l">
                <a:lnSpc>
                  <a:spcPts val="2240"/>
                </a:lnSpc>
                <a:spcBef>
                  <a:spcPct val="0"/>
                </a:spcBef>
              </a:pPr>
              <a:r>
                <a:rPr lang="en-US" sz="1600" spc="32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Todo ello proveniente de la BBDD. En caso de no encontrar el nombre del jugador, lo imprimirá por consola.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222424" y="165229"/>
            <a:ext cx="17843151" cy="2352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240"/>
              </a:lnSpc>
              <a:spcBef>
                <a:spcPct val="0"/>
              </a:spcBef>
            </a:pPr>
            <a:r>
              <a:rPr lang="en-US" sz="7700" spc="15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SISTEMA DE JUEGO Y CONTROL DE SISTEMA VISUAL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12899" y="2459439"/>
            <a:ext cx="4490031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16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- LÓGICA -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784793" y="13569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02304" y="3210654"/>
            <a:ext cx="11115383" cy="5124555"/>
            <a:chOff x="0" y="0"/>
            <a:chExt cx="14820510" cy="683274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14820510" cy="6832740"/>
              <a:chOff x="0" y="0"/>
              <a:chExt cx="5220996" cy="240705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5220996" cy="2407050"/>
              </a:xfrm>
              <a:custGeom>
                <a:avLst/>
                <a:gdLst/>
                <a:ahLst/>
                <a:cxnLst/>
                <a:rect r="r" b="b" t="t" l="l"/>
                <a:pathLst>
                  <a:path h="2407050" w="5220996">
                    <a:moveTo>
                      <a:pt x="0" y="0"/>
                    </a:moveTo>
                    <a:lnTo>
                      <a:pt x="5220996" y="0"/>
                    </a:lnTo>
                    <a:lnTo>
                      <a:pt x="5220996" y="2407050"/>
                    </a:lnTo>
                    <a:lnTo>
                      <a:pt x="0" y="2407050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47625"/>
                <a:ext cx="5220996" cy="2454675"/>
              </a:xfrm>
              <a:prstGeom prst="rect">
                <a:avLst/>
              </a:prstGeom>
            </p:spPr>
            <p:txBody>
              <a:bodyPr anchor="ctr" rtlCol="false" tIns="29366" lIns="29366" bIns="29366" rIns="29366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  <p:sp>
          <p:nvSpPr>
            <p:cNvPr name="Freeform 7" id="7"/>
            <p:cNvSpPr/>
            <p:nvPr/>
          </p:nvSpPr>
          <p:spPr>
            <a:xfrm flipH="false" flipV="false" rot="0">
              <a:off x="105653" y="109910"/>
              <a:ext cx="14615958" cy="6613721"/>
            </a:xfrm>
            <a:custGeom>
              <a:avLst/>
              <a:gdLst/>
              <a:ahLst/>
              <a:cxnLst/>
              <a:rect r="r" b="b" t="t" l="l"/>
              <a:pathLst>
                <a:path h="6613721" w="14615958">
                  <a:moveTo>
                    <a:pt x="0" y="0"/>
                  </a:moveTo>
                  <a:lnTo>
                    <a:pt x="14615959" y="0"/>
                  </a:lnTo>
                  <a:lnTo>
                    <a:pt x="14615959" y="6613721"/>
                  </a:lnTo>
                  <a:lnTo>
                    <a:pt x="0" y="66137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9668211" y="3891088"/>
            <a:ext cx="8397365" cy="2302670"/>
            <a:chOff x="0" y="0"/>
            <a:chExt cx="11196486" cy="3070227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1196486" cy="3070227"/>
              <a:chOff x="0" y="0"/>
              <a:chExt cx="5234568" cy="1435389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5234568" cy="1435389"/>
              </a:xfrm>
              <a:custGeom>
                <a:avLst/>
                <a:gdLst/>
                <a:ahLst/>
                <a:cxnLst/>
                <a:rect r="r" b="b" t="t" l="l"/>
                <a:pathLst>
                  <a:path h="1435389" w="5234568">
                    <a:moveTo>
                      <a:pt x="0" y="0"/>
                    </a:moveTo>
                    <a:lnTo>
                      <a:pt x="5234568" y="0"/>
                    </a:lnTo>
                    <a:lnTo>
                      <a:pt x="5234568" y="1435389"/>
                    </a:lnTo>
                    <a:lnTo>
                      <a:pt x="0" y="1435389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47625"/>
                <a:ext cx="5234568" cy="1483014"/>
              </a:xfrm>
              <a:prstGeom prst="rect">
                <a:avLst/>
              </a:prstGeom>
            </p:spPr>
            <p:txBody>
              <a:bodyPr anchor="ctr" rtlCol="false" tIns="29366" lIns="29366" bIns="29366" rIns="29366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  <p:sp>
          <p:nvSpPr>
            <p:cNvPr name="Freeform 12" id="12"/>
            <p:cNvSpPr/>
            <p:nvPr/>
          </p:nvSpPr>
          <p:spPr>
            <a:xfrm flipH="false" flipV="false" rot="0">
              <a:off x="78750" y="87804"/>
              <a:ext cx="11013324" cy="2890998"/>
            </a:xfrm>
            <a:custGeom>
              <a:avLst/>
              <a:gdLst/>
              <a:ahLst/>
              <a:cxnLst/>
              <a:rect r="r" b="b" t="t" l="l"/>
              <a:pathLst>
                <a:path h="2890998" w="11013324">
                  <a:moveTo>
                    <a:pt x="0" y="0"/>
                  </a:moveTo>
                  <a:lnTo>
                    <a:pt x="11013324" y="0"/>
                  </a:lnTo>
                  <a:lnTo>
                    <a:pt x="11013324" y="2890998"/>
                  </a:lnTo>
                  <a:lnTo>
                    <a:pt x="0" y="28909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9668211" y="6945178"/>
            <a:ext cx="8397365" cy="2920481"/>
            <a:chOff x="0" y="0"/>
            <a:chExt cx="11196486" cy="3893975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11196486" cy="3893975"/>
              <a:chOff x="0" y="0"/>
              <a:chExt cx="7992270" cy="2779595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7992270" cy="2779595"/>
              </a:xfrm>
              <a:custGeom>
                <a:avLst/>
                <a:gdLst/>
                <a:ahLst/>
                <a:cxnLst/>
                <a:rect r="r" b="b" t="t" l="l"/>
                <a:pathLst>
                  <a:path h="2779595" w="7992270">
                    <a:moveTo>
                      <a:pt x="0" y="0"/>
                    </a:moveTo>
                    <a:lnTo>
                      <a:pt x="7992270" y="0"/>
                    </a:lnTo>
                    <a:lnTo>
                      <a:pt x="7992270" y="2779595"/>
                    </a:lnTo>
                    <a:lnTo>
                      <a:pt x="0" y="2779595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47625"/>
                <a:ext cx="7992270" cy="2827220"/>
              </a:xfrm>
              <a:prstGeom prst="rect">
                <a:avLst/>
              </a:prstGeom>
            </p:spPr>
            <p:txBody>
              <a:bodyPr anchor="ctr" rtlCol="false" tIns="19174" lIns="19174" bIns="19174" rIns="19174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  <p:sp>
          <p:nvSpPr>
            <p:cNvPr name="Freeform 17" id="17"/>
            <p:cNvSpPr/>
            <p:nvPr/>
          </p:nvSpPr>
          <p:spPr>
            <a:xfrm flipH="false" flipV="false" rot="0">
              <a:off x="69289" y="61129"/>
              <a:ext cx="11047673" cy="3756209"/>
            </a:xfrm>
            <a:custGeom>
              <a:avLst/>
              <a:gdLst/>
              <a:ahLst/>
              <a:cxnLst/>
              <a:rect r="r" b="b" t="t" l="l"/>
              <a:pathLst>
                <a:path h="3756209" w="11047673">
                  <a:moveTo>
                    <a:pt x="0" y="0"/>
                  </a:moveTo>
                  <a:lnTo>
                    <a:pt x="11047673" y="0"/>
                  </a:lnTo>
                  <a:lnTo>
                    <a:pt x="11047673" y="3756209"/>
                  </a:lnTo>
                  <a:lnTo>
                    <a:pt x="0" y="37562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222424" y="165229"/>
            <a:ext cx="17843151" cy="2352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240"/>
              </a:lnSpc>
              <a:spcBef>
                <a:spcPct val="0"/>
              </a:spcBef>
            </a:pPr>
            <a:r>
              <a:rPr lang="en-US" sz="7700" spc="15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SISTEMA DE JUEGO Y CONTROL DE SISTEMA VISUAL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02304" y="2459439"/>
            <a:ext cx="3378620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16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- LÓGICA -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880924" y="2576279"/>
            <a:ext cx="558760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37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Comprobación de el jugador al pulsar una letra: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1763357" y="3210654"/>
            <a:ext cx="6302219" cy="485553"/>
            <a:chOff x="0" y="0"/>
            <a:chExt cx="8402958" cy="647404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8402958" cy="647404"/>
              <a:chOff x="0" y="0"/>
              <a:chExt cx="3928541" cy="302673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3928541" cy="302673"/>
              </a:xfrm>
              <a:custGeom>
                <a:avLst/>
                <a:gdLst/>
                <a:ahLst/>
                <a:cxnLst/>
                <a:rect r="r" b="b" t="t" l="l"/>
                <a:pathLst>
                  <a:path h="302673" w="3928541">
                    <a:moveTo>
                      <a:pt x="0" y="0"/>
                    </a:moveTo>
                    <a:lnTo>
                      <a:pt x="3928541" y="0"/>
                    </a:lnTo>
                    <a:lnTo>
                      <a:pt x="3928541" y="302673"/>
                    </a:lnTo>
                    <a:lnTo>
                      <a:pt x="0" y="302673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47625"/>
                <a:ext cx="3928541" cy="350298"/>
              </a:xfrm>
              <a:prstGeom prst="rect">
                <a:avLst/>
              </a:prstGeom>
            </p:spPr>
            <p:txBody>
              <a:bodyPr anchor="ctr" rtlCol="false" tIns="21463" lIns="21463" bIns="21463" rIns="21463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  <p:sp>
          <p:nvSpPr>
            <p:cNvPr name="TextBox 25" id="25"/>
            <p:cNvSpPr txBox="true"/>
            <p:nvPr/>
          </p:nvSpPr>
          <p:spPr>
            <a:xfrm rot="0">
              <a:off x="99513" y="77562"/>
              <a:ext cx="8191548" cy="4182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659"/>
                </a:lnSpc>
                <a:spcBef>
                  <a:spcPct val="0"/>
                </a:spcBef>
              </a:pPr>
              <a:r>
                <a:rPr lang="en-US" sz="1899" spc="37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Si el jugador ha completado la palabra: (GANA)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1763357" y="6326692"/>
            <a:ext cx="6302219" cy="485553"/>
            <a:chOff x="0" y="0"/>
            <a:chExt cx="8402958" cy="647404"/>
          </a:xfrm>
        </p:grpSpPr>
        <p:grpSp>
          <p:nvGrpSpPr>
            <p:cNvPr name="Group 27" id="27"/>
            <p:cNvGrpSpPr/>
            <p:nvPr/>
          </p:nvGrpSpPr>
          <p:grpSpPr>
            <a:xfrm rot="0">
              <a:off x="0" y="0"/>
              <a:ext cx="8402958" cy="647404"/>
              <a:chOff x="0" y="0"/>
              <a:chExt cx="3928541" cy="302673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3928541" cy="302673"/>
              </a:xfrm>
              <a:custGeom>
                <a:avLst/>
                <a:gdLst/>
                <a:ahLst/>
                <a:cxnLst/>
                <a:rect r="r" b="b" t="t" l="l"/>
                <a:pathLst>
                  <a:path h="302673" w="3928541">
                    <a:moveTo>
                      <a:pt x="0" y="0"/>
                    </a:moveTo>
                    <a:lnTo>
                      <a:pt x="3928541" y="0"/>
                    </a:lnTo>
                    <a:lnTo>
                      <a:pt x="3928541" y="302673"/>
                    </a:lnTo>
                    <a:lnTo>
                      <a:pt x="0" y="302673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0" y="-47625"/>
                <a:ext cx="3928541" cy="350298"/>
              </a:xfrm>
              <a:prstGeom prst="rect">
                <a:avLst/>
              </a:prstGeom>
            </p:spPr>
            <p:txBody>
              <a:bodyPr anchor="ctr" rtlCol="false" tIns="21463" lIns="21463" bIns="21463" rIns="21463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  <p:sp>
          <p:nvSpPr>
            <p:cNvPr name="TextBox 30" id="30"/>
            <p:cNvSpPr txBox="true"/>
            <p:nvPr/>
          </p:nvSpPr>
          <p:spPr>
            <a:xfrm rot="0">
              <a:off x="99513" y="77562"/>
              <a:ext cx="8191548" cy="4182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659"/>
                </a:lnSpc>
                <a:spcBef>
                  <a:spcPct val="0"/>
                </a:spcBef>
              </a:pPr>
              <a:r>
                <a:rPr lang="en-US" sz="1899" spc="37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Si el jugador se ha quedado sin intentos: (PIERDE)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502304" y="8454261"/>
            <a:ext cx="9055589" cy="1411399"/>
            <a:chOff x="0" y="0"/>
            <a:chExt cx="12074119" cy="1881865"/>
          </a:xfrm>
        </p:grpSpPr>
        <p:grpSp>
          <p:nvGrpSpPr>
            <p:cNvPr name="Group 32" id="32"/>
            <p:cNvGrpSpPr/>
            <p:nvPr/>
          </p:nvGrpSpPr>
          <p:grpSpPr>
            <a:xfrm rot="0">
              <a:off x="0" y="0"/>
              <a:ext cx="12074119" cy="1881865"/>
              <a:chOff x="0" y="0"/>
              <a:chExt cx="8756866" cy="1364840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8756866" cy="1364840"/>
              </a:xfrm>
              <a:custGeom>
                <a:avLst/>
                <a:gdLst/>
                <a:ahLst/>
                <a:cxnLst/>
                <a:rect r="r" b="b" t="t" l="l"/>
                <a:pathLst>
                  <a:path h="1364840" w="8756866">
                    <a:moveTo>
                      <a:pt x="0" y="0"/>
                    </a:moveTo>
                    <a:lnTo>
                      <a:pt x="8756866" y="0"/>
                    </a:lnTo>
                    <a:lnTo>
                      <a:pt x="8756866" y="1364840"/>
                    </a:lnTo>
                    <a:lnTo>
                      <a:pt x="0" y="1364840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34" id="34"/>
              <p:cNvSpPr txBox="true"/>
              <p:nvPr/>
            </p:nvSpPr>
            <p:spPr>
              <a:xfrm>
                <a:off x="0" y="-47625"/>
                <a:ext cx="8756866" cy="1412465"/>
              </a:xfrm>
              <a:prstGeom prst="rect">
                <a:avLst/>
              </a:prstGeom>
            </p:spPr>
            <p:txBody>
              <a:bodyPr anchor="ctr" rtlCol="false" tIns="21463" lIns="21463" bIns="21463" rIns="21463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  <p:sp>
          <p:nvSpPr>
            <p:cNvPr name="TextBox 35" id="35"/>
            <p:cNvSpPr txBox="true"/>
            <p:nvPr/>
          </p:nvSpPr>
          <p:spPr>
            <a:xfrm rot="0">
              <a:off x="142989" y="45983"/>
              <a:ext cx="11770346" cy="17381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777"/>
                </a:lnSpc>
              </a:pPr>
              <a:r>
                <a:rPr lang="en-US" sz="1269" spc="25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La letra pulsada se guardará en una lista de letras usadas, además de restar el intento si esa letra no está en la palabra.</a:t>
              </a:r>
            </a:p>
            <a:p>
              <a:pPr algn="l">
                <a:lnSpc>
                  <a:spcPts val="1777"/>
                </a:lnSpc>
              </a:pPr>
            </a:p>
            <a:p>
              <a:pPr algn="l">
                <a:lnSpc>
                  <a:spcPts val="1777"/>
                </a:lnSpc>
              </a:pPr>
              <a:r>
                <a:rPr lang="en-US" sz="1269" spc="25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Cada vez, el Label que muestra los guiones de la palabra se actualiza para mostrar si la letra está en la palabra.</a:t>
              </a:r>
            </a:p>
            <a:p>
              <a:pPr algn="l">
                <a:lnSpc>
                  <a:spcPts val="1777"/>
                </a:lnSpc>
                <a:spcBef>
                  <a:spcPct val="0"/>
                </a:spcBef>
              </a:pPr>
              <a:r>
                <a:rPr lang="en-US" sz="1269" spc="25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Junto a ella actualizamos la imagen del ahorcado y el número de intentos en caso de que se haya equivocado y esa letra no esté en la palabra.</a:t>
              </a:r>
            </a:p>
          </p:txBody>
        </p:sp>
      </p:grpSp>
      <p:sp>
        <p:nvSpPr>
          <p:cNvPr name="TextBox 36" id="36"/>
          <p:cNvSpPr txBox="true"/>
          <p:nvPr/>
        </p:nvSpPr>
        <p:spPr>
          <a:xfrm rot="0">
            <a:off x="17784793" y="13569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5143500"/>
            <a:ext cx="1696820" cy="1681443"/>
            <a:chOff x="0" y="0"/>
            <a:chExt cx="2262427" cy="2241924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262427" cy="2241924"/>
              <a:chOff x="0" y="0"/>
              <a:chExt cx="360793" cy="35752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360793" cy="357523"/>
              </a:xfrm>
              <a:custGeom>
                <a:avLst/>
                <a:gdLst/>
                <a:ahLst/>
                <a:cxnLst/>
                <a:rect r="r" b="b" t="t" l="l"/>
                <a:pathLst>
                  <a:path h="357523" w="360793">
                    <a:moveTo>
                      <a:pt x="0" y="0"/>
                    </a:moveTo>
                    <a:lnTo>
                      <a:pt x="360793" y="0"/>
                    </a:lnTo>
                    <a:lnTo>
                      <a:pt x="360793" y="357523"/>
                    </a:lnTo>
                    <a:lnTo>
                      <a:pt x="0" y="357523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360793" cy="39562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Freeform 7" id="7"/>
            <p:cNvSpPr/>
            <p:nvPr/>
          </p:nvSpPr>
          <p:spPr>
            <a:xfrm flipH="false" flipV="false" rot="0">
              <a:off x="105038" y="81739"/>
              <a:ext cx="2045021" cy="2045021"/>
            </a:xfrm>
            <a:custGeom>
              <a:avLst/>
              <a:gdLst/>
              <a:ahLst/>
              <a:cxnLst/>
              <a:rect r="r" b="b" t="t" l="l"/>
              <a:pathLst>
                <a:path h="2045021" w="2045021">
                  <a:moveTo>
                    <a:pt x="0" y="0"/>
                  </a:moveTo>
                  <a:lnTo>
                    <a:pt x="2045021" y="0"/>
                  </a:lnTo>
                  <a:lnTo>
                    <a:pt x="2045021" y="2045021"/>
                  </a:lnTo>
                  <a:lnTo>
                    <a:pt x="0" y="20450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7519707"/>
            <a:ext cx="4490031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b="true" sz="3200" spc="16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PYTHON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3821911" y="7576857"/>
            <a:ext cx="1696820" cy="1681443"/>
            <a:chOff x="0" y="0"/>
            <a:chExt cx="2262427" cy="2241924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2262427" cy="2241924"/>
              <a:chOff x="0" y="0"/>
              <a:chExt cx="360793" cy="357523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360793" cy="357523"/>
              </a:xfrm>
              <a:custGeom>
                <a:avLst/>
                <a:gdLst/>
                <a:ahLst/>
                <a:cxnLst/>
                <a:rect r="r" b="b" t="t" l="l"/>
                <a:pathLst>
                  <a:path h="357523" w="360793">
                    <a:moveTo>
                      <a:pt x="0" y="0"/>
                    </a:moveTo>
                    <a:lnTo>
                      <a:pt x="360793" y="0"/>
                    </a:lnTo>
                    <a:lnTo>
                      <a:pt x="360793" y="357523"/>
                    </a:lnTo>
                    <a:lnTo>
                      <a:pt x="0" y="357523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38100"/>
                <a:ext cx="360793" cy="395623"/>
              </a:xfrm>
              <a:prstGeom prst="rect">
                <a:avLst/>
              </a:prstGeom>
            </p:spPr>
            <p:txBody>
              <a:bodyPr anchor="ctr" rtlCol="false" tIns="62924" lIns="62924" bIns="62924" rIns="6292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Freeform 13" id="13"/>
            <p:cNvSpPr/>
            <p:nvPr/>
          </p:nvSpPr>
          <p:spPr>
            <a:xfrm flipH="false" flipV="false" rot="0">
              <a:off x="79437" y="79437"/>
              <a:ext cx="2083050" cy="2083050"/>
            </a:xfrm>
            <a:custGeom>
              <a:avLst/>
              <a:gdLst/>
              <a:ahLst/>
              <a:cxnLst/>
              <a:rect r="r" b="b" t="t" l="l"/>
              <a:pathLst>
                <a:path h="2083050" w="2083050">
                  <a:moveTo>
                    <a:pt x="0" y="0"/>
                  </a:moveTo>
                  <a:lnTo>
                    <a:pt x="2083050" y="0"/>
                  </a:lnTo>
                  <a:lnTo>
                    <a:pt x="2083050" y="2083050"/>
                  </a:lnTo>
                  <a:lnTo>
                    <a:pt x="0" y="20830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0554618" y="6070076"/>
            <a:ext cx="2649974" cy="2625960"/>
            <a:chOff x="0" y="0"/>
            <a:chExt cx="3533299" cy="3501280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3533299" cy="3501280"/>
              <a:chOff x="0" y="0"/>
              <a:chExt cx="360793" cy="357523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360793" cy="357523"/>
              </a:xfrm>
              <a:custGeom>
                <a:avLst/>
                <a:gdLst/>
                <a:ahLst/>
                <a:cxnLst/>
                <a:rect r="r" b="b" t="t" l="l"/>
                <a:pathLst>
                  <a:path h="357523" w="360793">
                    <a:moveTo>
                      <a:pt x="0" y="0"/>
                    </a:moveTo>
                    <a:lnTo>
                      <a:pt x="360793" y="0"/>
                    </a:lnTo>
                    <a:lnTo>
                      <a:pt x="360793" y="357523"/>
                    </a:lnTo>
                    <a:lnTo>
                      <a:pt x="0" y="357523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38100"/>
                <a:ext cx="360793" cy="395623"/>
              </a:xfrm>
              <a:prstGeom prst="rect">
                <a:avLst/>
              </a:prstGeom>
            </p:spPr>
            <p:txBody>
              <a:bodyPr anchor="ctr" rtlCol="false" tIns="62924" lIns="62924" bIns="62924" rIns="62924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0">
              <a:off x="141781" y="141781"/>
              <a:ext cx="3217718" cy="3217718"/>
            </a:xfrm>
            <a:custGeom>
              <a:avLst/>
              <a:gdLst/>
              <a:ahLst/>
              <a:cxnLst/>
              <a:rect r="r" b="b" t="t" l="l"/>
              <a:pathLst>
                <a:path h="3217718" w="3217718">
                  <a:moveTo>
                    <a:pt x="0" y="0"/>
                  </a:moveTo>
                  <a:lnTo>
                    <a:pt x="3217718" y="0"/>
                  </a:lnTo>
                  <a:lnTo>
                    <a:pt x="3217718" y="3217718"/>
                  </a:lnTo>
                  <a:lnTo>
                    <a:pt x="0" y="32177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6380756" y="5173345"/>
            <a:ext cx="10997700" cy="392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239"/>
              </a:lnSpc>
              <a:spcBef>
                <a:spcPct val="0"/>
              </a:spcBef>
            </a:pPr>
            <a:r>
              <a:rPr lang="en-US" sz="2399" spc="47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Proyecto entretenido con finalidad de practicar la parte gráfica de python.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1086596"/>
            <a:ext cx="16230600" cy="267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59"/>
              </a:lnSpc>
              <a:spcBef>
                <a:spcPct val="0"/>
              </a:spcBef>
            </a:pPr>
            <a:r>
              <a:rPr lang="en-US" sz="8799" spc="175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CONCLUSIÓN Y MATERIAL USADO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7784793" y="13569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13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3899231"/>
            <a:ext cx="4490031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16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- MATERIAL USADO -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725520" y="5086350"/>
            <a:ext cx="2793211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b="true" sz="3200" spc="16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SQLITE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456468" y="8755877"/>
            <a:ext cx="846275" cy="5024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54"/>
              </a:lnSpc>
              <a:spcBef>
                <a:spcPct val="0"/>
              </a:spcBef>
            </a:pPr>
            <a:r>
              <a:rPr lang="en-US" sz="2967" spc="59" u="sng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  <a:hlinkClick r:id="rId6" tooltip="https://github.com/DanielNV002/Ahorcado_NavarroVazquezDaniel"/>
              </a:rPr>
              <a:t>LINK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00815" y="3684447"/>
            <a:ext cx="14286370" cy="1784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24"/>
              </a:lnSpc>
            </a:pPr>
            <a:r>
              <a:rPr lang="en-US" sz="10374" spc="207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MUCHAS GRACIAS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755913" y="5635066"/>
            <a:ext cx="10776175" cy="612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1"/>
              </a:lnSpc>
            </a:pPr>
            <a:r>
              <a:rPr lang="en-US" sz="3399" spc="1359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POR VUESTRA ATENCION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511010" y="8869808"/>
            <a:ext cx="7265979" cy="357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60"/>
              </a:lnSpc>
            </a:pPr>
            <a:r>
              <a:rPr lang="en-US" sz="2000" spc="200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por Daniel Navarro Vázquez</a:t>
            </a:r>
          </a:p>
        </p:txBody>
      </p:sp>
      <p:sp>
        <p:nvSpPr>
          <p:cNvPr name="AutoShape 6" id="6"/>
          <p:cNvSpPr/>
          <p:nvPr/>
        </p:nvSpPr>
        <p:spPr>
          <a:xfrm>
            <a:off x="7520940" y="7511405"/>
            <a:ext cx="3246120" cy="0"/>
          </a:xfrm>
          <a:prstGeom prst="line">
            <a:avLst/>
          </a:prstGeom>
          <a:ln cap="flat" w="952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7520940" y="2775595"/>
            <a:ext cx="3246120" cy="0"/>
          </a:xfrm>
          <a:prstGeom prst="line">
            <a:avLst/>
          </a:prstGeom>
          <a:ln cap="flat" w="952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7784793" y="13569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14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9267825"/>
            <a:ext cx="13866077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1028700" y="8160458"/>
            <a:ext cx="13866077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1028700" y="7053091"/>
            <a:ext cx="13866077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1028700" y="5945723"/>
            <a:ext cx="13866077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1028700" y="4838356"/>
            <a:ext cx="13866077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1028700" y="3730989"/>
            <a:ext cx="13866077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028704" y="2969342"/>
            <a:ext cx="5616412" cy="537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199" spc="63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Introducción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596343" y="2969343"/>
            <a:ext cx="3452339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80"/>
              </a:lnSpc>
            </a:pPr>
            <a:r>
              <a:rPr lang="en-US" b="true" sz="3200" spc="16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596343" y="4076710"/>
            <a:ext cx="3452339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80"/>
              </a:lnSpc>
            </a:pPr>
            <a:r>
              <a:rPr lang="en-US" b="true" sz="3200" spc="16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596343" y="5184077"/>
            <a:ext cx="3452339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80"/>
              </a:lnSpc>
            </a:pPr>
            <a:r>
              <a:rPr lang="en-US" b="true" sz="3200" spc="16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06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596343" y="6291445"/>
            <a:ext cx="3452339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80"/>
              </a:lnSpc>
            </a:pPr>
            <a:r>
              <a:rPr lang="en-US" b="true" sz="3200" spc="16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08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596343" y="7398812"/>
            <a:ext cx="3452339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80"/>
              </a:lnSpc>
            </a:pPr>
            <a:r>
              <a:rPr lang="en-US" b="true" sz="3200" spc="16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12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596343" y="8506179"/>
            <a:ext cx="3452339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80"/>
              </a:lnSpc>
            </a:pPr>
            <a:r>
              <a:rPr lang="en-US" b="true" sz="3200" spc="16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13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4" y="6291444"/>
            <a:ext cx="5616412" cy="537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199" spc="63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BBDD y manejo de la misma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4076710"/>
            <a:ext cx="5616412" cy="537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79"/>
              </a:lnSpc>
            </a:pPr>
            <a:r>
              <a:rPr lang="en-US" sz="3199" spc="63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Explicación del juego clásico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4" y="7398811"/>
            <a:ext cx="10273395" cy="537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79"/>
              </a:lnSpc>
            </a:pPr>
            <a:r>
              <a:rPr lang="en-US" sz="3199" spc="63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Sistema de Juego y Control de sistema visual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4" y="5184077"/>
            <a:ext cx="5616412" cy="537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79"/>
              </a:lnSpc>
            </a:pPr>
            <a:r>
              <a:rPr lang="en-US" sz="3199" spc="63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Muestra de funcionamiento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4" y="8506178"/>
            <a:ext cx="5616412" cy="537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79"/>
              </a:lnSpc>
            </a:pPr>
            <a:r>
              <a:rPr lang="en-US" sz="3199" spc="63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Conclusión y Material Usado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8700" y="1019175"/>
            <a:ext cx="11567643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59"/>
              </a:lnSpc>
              <a:spcBef>
                <a:spcPct val="0"/>
              </a:spcBef>
            </a:pPr>
            <a:r>
              <a:rPr lang="en-US" sz="8799" spc="175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INDICE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7784793" y="13569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822332" y="3609355"/>
            <a:ext cx="90508" cy="1649490"/>
            <a:chOff x="0" y="0"/>
            <a:chExt cx="23837" cy="43443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837" cy="434434"/>
            </a:xfrm>
            <a:custGeom>
              <a:avLst/>
              <a:gdLst/>
              <a:ahLst/>
              <a:cxnLst/>
              <a:rect r="r" b="b" t="t" l="l"/>
              <a:pathLst>
                <a:path h="434434" w="23837">
                  <a:moveTo>
                    <a:pt x="0" y="0"/>
                  </a:moveTo>
                  <a:lnTo>
                    <a:pt x="23837" y="0"/>
                  </a:lnTo>
                  <a:lnTo>
                    <a:pt x="23837" y="434434"/>
                  </a:lnTo>
                  <a:lnTo>
                    <a:pt x="0" y="43443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3837" cy="472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643435" y="3747116"/>
            <a:ext cx="3178897" cy="1331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2"/>
              </a:lnSpc>
            </a:pPr>
            <a:r>
              <a:rPr lang="en-US" b="true" sz="3816" spc="19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PROYECTO</a:t>
            </a:r>
          </a:p>
          <a:p>
            <a:pPr algn="ctr" marL="0" indent="0" lvl="0">
              <a:lnSpc>
                <a:spcPts val="5342"/>
              </a:lnSpc>
              <a:spcBef>
                <a:spcPct val="0"/>
              </a:spcBef>
            </a:pPr>
            <a:r>
              <a:rPr lang="en-US" b="true" sz="3816" spc="19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PYTHON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231034" y="3855615"/>
            <a:ext cx="13413531" cy="94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 spc="53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Proyecto realizado en el lenguaje de programación Python con uso de la libreria Tkinter para la creación y edición gráfica de la misma.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019175"/>
            <a:ext cx="11567643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59"/>
              </a:lnSpc>
              <a:spcBef>
                <a:spcPct val="0"/>
              </a:spcBef>
            </a:pPr>
            <a:r>
              <a:rPr lang="en-US" sz="8799" spc="175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INTRODUCION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3822332" y="6224297"/>
            <a:ext cx="90508" cy="1649490"/>
            <a:chOff x="0" y="0"/>
            <a:chExt cx="23837" cy="43443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3837" cy="434434"/>
            </a:xfrm>
            <a:custGeom>
              <a:avLst/>
              <a:gdLst/>
              <a:ahLst/>
              <a:cxnLst/>
              <a:rect r="r" b="b" t="t" l="l"/>
              <a:pathLst>
                <a:path h="434434" w="23837">
                  <a:moveTo>
                    <a:pt x="0" y="0"/>
                  </a:moveTo>
                  <a:lnTo>
                    <a:pt x="23837" y="0"/>
                  </a:lnTo>
                  <a:lnTo>
                    <a:pt x="23837" y="434434"/>
                  </a:lnTo>
                  <a:lnTo>
                    <a:pt x="0" y="43443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3837" cy="472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643435" y="6362057"/>
            <a:ext cx="3178897" cy="1331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2"/>
              </a:lnSpc>
            </a:pPr>
            <a:r>
              <a:rPr lang="en-US" b="true" sz="3816" spc="19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BBDD</a:t>
            </a:r>
          </a:p>
          <a:p>
            <a:pPr algn="ctr" marL="0" indent="0" lvl="0">
              <a:lnSpc>
                <a:spcPts val="5342"/>
              </a:lnSpc>
              <a:spcBef>
                <a:spcPct val="0"/>
              </a:spcBef>
            </a:pPr>
            <a:r>
              <a:rPr lang="en-US" b="true" sz="3816" spc="19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SQLITE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231034" y="6805082"/>
            <a:ext cx="13413531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 spc="53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BBDD local manejada desde dentro del código gracias a las librerías de SQLite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784793" y="13569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86168" y="4527899"/>
            <a:ext cx="7179264" cy="4124696"/>
            <a:chOff x="0" y="0"/>
            <a:chExt cx="1890835" cy="10863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890835" cy="1086340"/>
            </a:xfrm>
            <a:custGeom>
              <a:avLst/>
              <a:gdLst/>
              <a:ahLst/>
              <a:cxnLst/>
              <a:rect r="r" b="b" t="t" l="l"/>
              <a:pathLst>
                <a:path h="1086340" w="1890835">
                  <a:moveTo>
                    <a:pt x="0" y="0"/>
                  </a:moveTo>
                  <a:lnTo>
                    <a:pt x="1890835" y="0"/>
                  </a:lnTo>
                  <a:lnTo>
                    <a:pt x="1890835" y="1086340"/>
                  </a:lnTo>
                  <a:lnTo>
                    <a:pt x="0" y="1086340"/>
                  </a:lnTo>
                  <a:close/>
                </a:path>
              </a:pathLst>
            </a:custGeom>
            <a:solidFill>
              <a:srgbClr val="222548"/>
            </a:solidFill>
            <a:ln w="57150" cap="sq">
              <a:solidFill>
                <a:srgbClr val="85297F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890835" cy="11244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502431" y="4629937"/>
            <a:ext cx="6939541" cy="3903492"/>
          </a:xfrm>
          <a:custGeom>
            <a:avLst/>
            <a:gdLst/>
            <a:ahLst/>
            <a:cxnLst/>
            <a:rect r="r" b="b" t="t" l="l"/>
            <a:pathLst>
              <a:path h="3903492" w="6939541">
                <a:moveTo>
                  <a:pt x="0" y="0"/>
                </a:moveTo>
                <a:lnTo>
                  <a:pt x="6939541" y="0"/>
                </a:lnTo>
                <a:lnTo>
                  <a:pt x="6939541" y="3903492"/>
                </a:lnTo>
                <a:lnTo>
                  <a:pt x="0" y="39034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883018" y="4001630"/>
            <a:ext cx="10168074" cy="5256670"/>
            <a:chOff x="0" y="0"/>
            <a:chExt cx="2678011" cy="138447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678011" cy="1384473"/>
            </a:xfrm>
            <a:custGeom>
              <a:avLst/>
              <a:gdLst/>
              <a:ahLst/>
              <a:cxnLst/>
              <a:rect r="r" b="b" t="t" l="l"/>
              <a:pathLst>
                <a:path h="1384473" w="2678011">
                  <a:moveTo>
                    <a:pt x="0" y="0"/>
                  </a:moveTo>
                  <a:lnTo>
                    <a:pt x="2678011" y="0"/>
                  </a:lnTo>
                  <a:lnTo>
                    <a:pt x="2678011" y="1384473"/>
                  </a:lnTo>
                  <a:lnTo>
                    <a:pt x="0" y="1384473"/>
                  </a:lnTo>
                  <a:close/>
                </a:path>
              </a:pathLst>
            </a:custGeom>
            <a:solidFill>
              <a:srgbClr val="222548"/>
            </a:solidFill>
            <a:ln w="57150" cap="sq">
              <a:solidFill>
                <a:srgbClr val="85297F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678011" cy="14225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951221" y="5729336"/>
            <a:ext cx="1905518" cy="1905518"/>
          </a:xfrm>
          <a:custGeom>
            <a:avLst/>
            <a:gdLst/>
            <a:ahLst/>
            <a:cxnLst/>
            <a:rect r="r" b="b" t="t" l="l"/>
            <a:pathLst>
              <a:path h="1905518" w="1905518">
                <a:moveTo>
                  <a:pt x="0" y="0"/>
                </a:moveTo>
                <a:lnTo>
                  <a:pt x="1905518" y="0"/>
                </a:lnTo>
                <a:lnTo>
                  <a:pt x="1905518" y="1905518"/>
                </a:lnTo>
                <a:lnTo>
                  <a:pt x="0" y="19055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524033" y="7986721"/>
            <a:ext cx="4863499" cy="454393"/>
            <a:chOff x="0" y="0"/>
            <a:chExt cx="1280921" cy="11967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80922" cy="119676"/>
            </a:xfrm>
            <a:custGeom>
              <a:avLst/>
              <a:gdLst/>
              <a:ahLst/>
              <a:cxnLst/>
              <a:rect r="r" b="b" t="t" l="l"/>
              <a:pathLst>
                <a:path h="119676" w="1280922">
                  <a:moveTo>
                    <a:pt x="0" y="0"/>
                  </a:moveTo>
                  <a:lnTo>
                    <a:pt x="1280922" y="0"/>
                  </a:lnTo>
                  <a:lnTo>
                    <a:pt x="1280922" y="119676"/>
                  </a:lnTo>
                  <a:lnTo>
                    <a:pt x="0" y="11967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280921" cy="1577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951221" y="3582529"/>
            <a:ext cx="6041961" cy="697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87"/>
              </a:lnSpc>
            </a:pPr>
            <a:r>
              <a:rPr lang="en-US" b="true" sz="4899" spc="244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- EL AHORCADO -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079400" y="4043048"/>
            <a:ext cx="9616583" cy="5020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50"/>
              </a:lnSpc>
            </a:pPr>
            <a:r>
              <a:rPr lang="en-US" sz="2607" spc="52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Juego clásico de adivinar una palabra dentro de una temática o general.</a:t>
            </a:r>
          </a:p>
          <a:p>
            <a:pPr algn="just">
              <a:lnSpc>
                <a:spcPts val="3650"/>
              </a:lnSpc>
            </a:pPr>
            <a:r>
              <a:rPr lang="en-US" sz="2607" spc="52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El juego usa las letras del abecedario y unas marcas para señalas la cantidad de letras de la palabra.</a:t>
            </a:r>
          </a:p>
          <a:p>
            <a:pPr algn="just">
              <a:lnSpc>
                <a:spcPts val="3650"/>
              </a:lnSpc>
            </a:pPr>
          </a:p>
          <a:p>
            <a:pPr algn="just">
              <a:lnSpc>
                <a:spcPts val="3650"/>
              </a:lnSpc>
            </a:pPr>
            <a:r>
              <a:rPr lang="en-US" sz="2607" spc="52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Por cada letra errónea se dibujará una parte del muñeco colgado. Si el muñeco se finaliza sin adivinar la palabra, el juego habrá terminado perdiendo.</a:t>
            </a:r>
          </a:p>
          <a:p>
            <a:pPr algn="just">
              <a:lnSpc>
                <a:spcPts val="3650"/>
              </a:lnSpc>
            </a:pPr>
          </a:p>
          <a:p>
            <a:pPr algn="just">
              <a:lnSpc>
                <a:spcPts val="3650"/>
              </a:lnSpc>
              <a:spcBef>
                <a:spcPct val="0"/>
              </a:spcBef>
            </a:pPr>
            <a:r>
              <a:rPr lang="en-US" sz="2607" spc="52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Si adivina la palabra antes de terminar el muñeco, habrás ganado.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02431" y="334032"/>
            <a:ext cx="16016104" cy="267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59"/>
              </a:lnSpc>
              <a:spcBef>
                <a:spcPct val="0"/>
              </a:spcBef>
            </a:pPr>
            <a:r>
              <a:rPr lang="en-US" sz="8799" spc="175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EXPLICACIÓN DEL JUEGO CLÁSICO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784793" y="13569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284352" y="3309155"/>
            <a:ext cx="5679894" cy="6041109"/>
            <a:chOff x="0" y="0"/>
            <a:chExt cx="1495939" cy="159107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495939" cy="1591074"/>
            </a:xfrm>
            <a:custGeom>
              <a:avLst/>
              <a:gdLst/>
              <a:ahLst/>
              <a:cxnLst/>
              <a:rect r="r" b="b" t="t" l="l"/>
              <a:pathLst>
                <a:path h="1591074" w="1495939">
                  <a:moveTo>
                    <a:pt x="0" y="0"/>
                  </a:moveTo>
                  <a:lnTo>
                    <a:pt x="1495939" y="0"/>
                  </a:lnTo>
                  <a:lnTo>
                    <a:pt x="1495939" y="1591074"/>
                  </a:lnTo>
                  <a:lnTo>
                    <a:pt x="0" y="1591074"/>
                  </a:lnTo>
                  <a:close/>
                </a:path>
              </a:pathLst>
            </a:custGeom>
            <a:solidFill>
              <a:srgbClr val="222548"/>
            </a:solidFill>
            <a:ln w="57150" cap="sq">
              <a:solidFill>
                <a:srgbClr val="85297F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495939" cy="16291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70799" y="178878"/>
            <a:ext cx="16840261" cy="267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59"/>
              </a:lnSpc>
              <a:spcBef>
                <a:spcPct val="0"/>
              </a:spcBef>
            </a:pPr>
            <a:r>
              <a:rPr lang="en-US" sz="8799" spc="175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MUESTRA DE FUNCIONAMIENTO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3856741" y="2401651"/>
            <a:ext cx="2998902" cy="907505"/>
            <a:chOff x="0" y="0"/>
            <a:chExt cx="789834" cy="2390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89834" cy="239014"/>
            </a:xfrm>
            <a:custGeom>
              <a:avLst/>
              <a:gdLst/>
              <a:ahLst/>
              <a:cxnLst/>
              <a:rect r="r" b="b" t="t" l="l"/>
              <a:pathLst>
                <a:path h="239014" w="789834">
                  <a:moveTo>
                    <a:pt x="0" y="0"/>
                  </a:moveTo>
                  <a:lnTo>
                    <a:pt x="789834" y="0"/>
                  </a:lnTo>
                  <a:lnTo>
                    <a:pt x="789834" y="239014"/>
                  </a:lnTo>
                  <a:lnTo>
                    <a:pt x="0" y="239014"/>
                  </a:lnTo>
                  <a:close/>
                </a:path>
              </a:pathLst>
            </a:custGeom>
            <a:solidFill>
              <a:srgbClr val="222548"/>
            </a:solidFill>
            <a:ln w="57150" cap="sq">
              <a:solidFill>
                <a:srgbClr val="85297F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789834" cy="277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 spc="37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SALIR DEL JUEGO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3856741" y="8218146"/>
            <a:ext cx="2998902" cy="907505"/>
            <a:chOff x="0" y="0"/>
            <a:chExt cx="789834" cy="23901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89834" cy="239014"/>
            </a:xfrm>
            <a:custGeom>
              <a:avLst/>
              <a:gdLst/>
              <a:ahLst/>
              <a:cxnLst/>
              <a:rect r="r" b="b" t="t" l="l"/>
              <a:pathLst>
                <a:path h="239014" w="789834">
                  <a:moveTo>
                    <a:pt x="0" y="0"/>
                  </a:moveTo>
                  <a:lnTo>
                    <a:pt x="789834" y="0"/>
                  </a:lnTo>
                  <a:lnTo>
                    <a:pt x="789834" y="239014"/>
                  </a:lnTo>
                  <a:lnTo>
                    <a:pt x="0" y="239014"/>
                  </a:lnTo>
                  <a:close/>
                </a:path>
              </a:pathLst>
            </a:custGeom>
            <a:solidFill>
              <a:srgbClr val="222548"/>
            </a:solidFill>
            <a:ln w="57150" cap="sq">
              <a:solidFill>
                <a:srgbClr val="85297F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789834" cy="277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 spc="37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COMENZAR JUEGO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6406107" y="3412549"/>
            <a:ext cx="5475787" cy="5834320"/>
          </a:xfrm>
          <a:custGeom>
            <a:avLst/>
            <a:gdLst/>
            <a:ahLst/>
            <a:cxnLst/>
            <a:rect r="r" b="b" t="t" l="l"/>
            <a:pathLst>
              <a:path h="5834320" w="5475787">
                <a:moveTo>
                  <a:pt x="0" y="0"/>
                </a:moveTo>
                <a:lnTo>
                  <a:pt x="5475786" y="0"/>
                </a:lnTo>
                <a:lnTo>
                  <a:pt x="5475786" y="5834321"/>
                </a:lnTo>
                <a:lnTo>
                  <a:pt x="0" y="58343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false" rot="10412534">
            <a:off x="10891329" y="8378931"/>
            <a:ext cx="2649650" cy="1493439"/>
          </a:xfrm>
          <a:custGeom>
            <a:avLst/>
            <a:gdLst/>
            <a:ahLst/>
            <a:cxnLst/>
            <a:rect r="r" b="b" t="t" l="l"/>
            <a:pathLst>
              <a:path h="1493439" w="2649650">
                <a:moveTo>
                  <a:pt x="2649650" y="0"/>
                </a:moveTo>
                <a:lnTo>
                  <a:pt x="0" y="0"/>
                </a:lnTo>
                <a:lnTo>
                  <a:pt x="0" y="1493439"/>
                </a:lnTo>
                <a:lnTo>
                  <a:pt x="2649650" y="1493439"/>
                </a:lnTo>
                <a:lnTo>
                  <a:pt x="264965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494638">
            <a:off x="11616710" y="2556108"/>
            <a:ext cx="2035371" cy="1147209"/>
          </a:xfrm>
          <a:custGeom>
            <a:avLst/>
            <a:gdLst/>
            <a:ahLst/>
            <a:cxnLst/>
            <a:rect r="r" b="b" t="t" l="l"/>
            <a:pathLst>
              <a:path h="1147209" w="2035371">
                <a:moveTo>
                  <a:pt x="0" y="0"/>
                </a:moveTo>
                <a:lnTo>
                  <a:pt x="2035371" y="0"/>
                </a:lnTo>
                <a:lnTo>
                  <a:pt x="2035371" y="1147209"/>
                </a:lnTo>
                <a:lnTo>
                  <a:pt x="0" y="11472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1666645" y="5552790"/>
            <a:ext cx="2998902" cy="907505"/>
            <a:chOff x="0" y="0"/>
            <a:chExt cx="789834" cy="23901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89834" cy="239014"/>
            </a:xfrm>
            <a:custGeom>
              <a:avLst/>
              <a:gdLst/>
              <a:ahLst/>
              <a:cxnLst/>
              <a:rect r="r" b="b" t="t" l="l"/>
              <a:pathLst>
                <a:path h="239014" w="789834">
                  <a:moveTo>
                    <a:pt x="0" y="0"/>
                  </a:moveTo>
                  <a:lnTo>
                    <a:pt x="789834" y="0"/>
                  </a:lnTo>
                  <a:lnTo>
                    <a:pt x="789834" y="239014"/>
                  </a:lnTo>
                  <a:lnTo>
                    <a:pt x="0" y="239014"/>
                  </a:lnTo>
                  <a:close/>
                </a:path>
              </a:pathLst>
            </a:custGeom>
            <a:solidFill>
              <a:srgbClr val="222548"/>
            </a:solidFill>
            <a:ln w="57150" cap="sq">
              <a:solidFill>
                <a:srgbClr val="85297F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789834" cy="277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 spc="37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ELEGIR TEMATICA DEL AHORCADO</a:t>
              </a:r>
            </a:p>
          </p:txBody>
        </p:sp>
      </p:grpSp>
      <p:sp>
        <p:nvSpPr>
          <p:cNvPr name="Freeform 19" id="19"/>
          <p:cNvSpPr/>
          <p:nvPr/>
        </p:nvSpPr>
        <p:spPr>
          <a:xfrm flipH="true" flipV="false" rot="-828364">
            <a:off x="4887896" y="4956216"/>
            <a:ext cx="2035371" cy="1147209"/>
          </a:xfrm>
          <a:custGeom>
            <a:avLst/>
            <a:gdLst/>
            <a:ahLst/>
            <a:cxnLst/>
            <a:rect r="r" b="b" t="t" l="l"/>
            <a:pathLst>
              <a:path h="1147209" w="2035371">
                <a:moveTo>
                  <a:pt x="2035371" y="0"/>
                </a:moveTo>
                <a:lnTo>
                  <a:pt x="0" y="0"/>
                </a:lnTo>
                <a:lnTo>
                  <a:pt x="0" y="1147209"/>
                </a:lnTo>
                <a:lnTo>
                  <a:pt x="2035371" y="1147209"/>
                </a:lnTo>
                <a:lnTo>
                  <a:pt x="2035371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true" flipV="false" rot="-2290899">
            <a:off x="5792936" y="6836079"/>
            <a:ext cx="2035371" cy="1147209"/>
          </a:xfrm>
          <a:custGeom>
            <a:avLst/>
            <a:gdLst/>
            <a:ahLst/>
            <a:cxnLst/>
            <a:rect r="r" b="b" t="t" l="l"/>
            <a:pathLst>
              <a:path h="1147209" w="2035371">
                <a:moveTo>
                  <a:pt x="2035371" y="0"/>
                </a:moveTo>
                <a:lnTo>
                  <a:pt x="0" y="0"/>
                </a:lnTo>
                <a:lnTo>
                  <a:pt x="0" y="1147209"/>
                </a:lnTo>
                <a:lnTo>
                  <a:pt x="2035371" y="1147209"/>
                </a:lnTo>
                <a:lnTo>
                  <a:pt x="2035371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1" id="21"/>
          <p:cNvGrpSpPr/>
          <p:nvPr/>
        </p:nvGrpSpPr>
        <p:grpSpPr>
          <a:xfrm rot="0">
            <a:off x="2935195" y="8039684"/>
            <a:ext cx="3177634" cy="1711802"/>
            <a:chOff x="0" y="0"/>
            <a:chExt cx="836908" cy="45084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36908" cy="450845"/>
            </a:xfrm>
            <a:custGeom>
              <a:avLst/>
              <a:gdLst/>
              <a:ahLst/>
              <a:cxnLst/>
              <a:rect r="r" b="b" t="t" l="l"/>
              <a:pathLst>
                <a:path h="450845" w="836908">
                  <a:moveTo>
                    <a:pt x="0" y="0"/>
                  </a:moveTo>
                  <a:lnTo>
                    <a:pt x="836908" y="0"/>
                  </a:lnTo>
                  <a:lnTo>
                    <a:pt x="836908" y="450845"/>
                  </a:lnTo>
                  <a:lnTo>
                    <a:pt x="0" y="450845"/>
                  </a:lnTo>
                  <a:close/>
                </a:path>
              </a:pathLst>
            </a:custGeom>
            <a:solidFill>
              <a:srgbClr val="222548"/>
            </a:solidFill>
            <a:ln w="57150" cap="sq">
              <a:solidFill>
                <a:srgbClr val="85297F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836908" cy="4889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3004702" y="8109192"/>
            <a:ext cx="3041525" cy="1565637"/>
          </a:xfrm>
          <a:custGeom>
            <a:avLst/>
            <a:gdLst/>
            <a:ahLst/>
            <a:cxnLst/>
            <a:rect r="r" b="b" t="t" l="l"/>
            <a:pathLst>
              <a:path h="1565637" w="3041525">
                <a:moveTo>
                  <a:pt x="0" y="0"/>
                </a:moveTo>
                <a:lnTo>
                  <a:pt x="3041525" y="0"/>
                </a:lnTo>
                <a:lnTo>
                  <a:pt x="3041525" y="1565637"/>
                </a:lnTo>
                <a:lnTo>
                  <a:pt x="0" y="156563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7784793" y="13569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0728" y="185088"/>
            <a:ext cx="16840261" cy="267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59"/>
              </a:lnSpc>
              <a:spcBef>
                <a:spcPct val="0"/>
              </a:spcBef>
            </a:pPr>
            <a:r>
              <a:rPr lang="en-US" sz="8799" spc="175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MUESTRA DE FUNCIONAMIENTO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210072" y="2861613"/>
            <a:ext cx="5149025" cy="5476479"/>
            <a:chOff x="0" y="0"/>
            <a:chExt cx="6865366" cy="7301971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6865366" cy="7301971"/>
              <a:chOff x="0" y="0"/>
              <a:chExt cx="1495939" cy="1591074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1495939" cy="1591074"/>
              </a:xfrm>
              <a:custGeom>
                <a:avLst/>
                <a:gdLst/>
                <a:ahLst/>
                <a:cxnLst/>
                <a:rect r="r" b="b" t="t" l="l"/>
                <a:pathLst>
                  <a:path h="1591074" w="1495939">
                    <a:moveTo>
                      <a:pt x="0" y="0"/>
                    </a:moveTo>
                    <a:lnTo>
                      <a:pt x="1495939" y="0"/>
                    </a:lnTo>
                    <a:lnTo>
                      <a:pt x="1495939" y="1591074"/>
                    </a:lnTo>
                    <a:lnTo>
                      <a:pt x="0" y="1591074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38100"/>
                <a:ext cx="1495939" cy="162917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Freeform 8" id="8"/>
            <p:cNvSpPr/>
            <p:nvPr/>
          </p:nvSpPr>
          <p:spPr>
            <a:xfrm flipH="false" flipV="false" rot="0">
              <a:off x="147166" y="124974"/>
              <a:ext cx="6618659" cy="7052023"/>
            </a:xfrm>
            <a:custGeom>
              <a:avLst/>
              <a:gdLst/>
              <a:ahLst/>
              <a:cxnLst/>
              <a:rect r="r" b="b" t="t" l="l"/>
              <a:pathLst>
                <a:path h="7052023" w="6618659">
                  <a:moveTo>
                    <a:pt x="0" y="0"/>
                  </a:moveTo>
                  <a:lnTo>
                    <a:pt x="6618659" y="0"/>
                  </a:lnTo>
                  <a:lnTo>
                    <a:pt x="6618659" y="7052023"/>
                  </a:lnTo>
                  <a:lnTo>
                    <a:pt x="0" y="70520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false" rot="-9620556">
            <a:off x="3406427" y="8329815"/>
            <a:ext cx="1932535" cy="1089247"/>
          </a:xfrm>
          <a:custGeom>
            <a:avLst/>
            <a:gdLst/>
            <a:ahLst/>
            <a:cxnLst/>
            <a:rect r="r" b="b" t="t" l="l"/>
            <a:pathLst>
              <a:path h="1089247" w="1932535">
                <a:moveTo>
                  <a:pt x="1932535" y="0"/>
                </a:moveTo>
                <a:lnTo>
                  <a:pt x="0" y="0"/>
                </a:lnTo>
                <a:lnTo>
                  <a:pt x="0" y="1089247"/>
                </a:lnTo>
                <a:lnTo>
                  <a:pt x="1932535" y="1089247"/>
                </a:lnTo>
                <a:lnTo>
                  <a:pt x="1932535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5265786" y="8036507"/>
            <a:ext cx="2750662" cy="2178494"/>
            <a:chOff x="0" y="0"/>
            <a:chExt cx="3667549" cy="2904658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3667549" cy="2904658"/>
              <a:chOff x="0" y="0"/>
              <a:chExt cx="724454" cy="57376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724454" cy="573760"/>
              </a:xfrm>
              <a:custGeom>
                <a:avLst/>
                <a:gdLst/>
                <a:ahLst/>
                <a:cxnLst/>
                <a:rect r="r" b="b" t="t" l="l"/>
                <a:pathLst>
                  <a:path h="573760" w="724454">
                    <a:moveTo>
                      <a:pt x="0" y="0"/>
                    </a:moveTo>
                    <a:lnTo>
                      <a:pt x="724454" y="0"/>
                    </a:lnTo>
                    <a:lnTo>
                      <a:pt x="724454" y="573760"/>
                    </a:lnTo>
                    <a:lnTo>
                      <a:pt x="0" y="573760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38100"/>
                <a:ext cx="724454" cy="61186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Freeform 14" id="14"/>
            <p:cNvSpPr/>
            <p:nvPr/>
          </p:nvSpPr>
          <p:spPr>
            <a:xfrm flipH="false" flipV="false" rot="0">
              <a:off x="151495" y="145609"/>
              <a:ext cx="3404277" cy="2630578"/>
            </a:xfrm>
            <a:custGeom>
              <a:avLst/>
              <a:gdLst/>
              <a:ahLst/>
              <a:cxnLst/>
              <a:rect r="r" b="b" t="t" l="l"/>
              <a:pathLst>
                <a:path h="2630578" w="3404277">
                  <a:moveTo>
                    <a:pt x="0" y="0"/>
                  </a:moveTo>
                  <a:lnTo>
                    <a:pt x="3404277" y="0"/>
                  </a:lnTo>
                  <a:lnTo>
                    <a:pt x="3404277" y="2630577"/>
                  </a:lnTo>
                  <a:lnTo>
                    <a:pt x="0" y="263057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Freeform 15" id="15"/>
          <p:cNvSpPr/>
          <p:nvPr/>
        </p:nvSpPr>
        <p:spPr>
          <a:xfrm flipH="false" flipV="false" rot="-1543977">
            <a:off x="4183213" y="4251447"/>
            <a:ext cx="3759702" cy="2119105"/>
          </a:xfrm>
          <a:custGeom>
            <a:avLst/>
            <a:gdLst/>
            <a:ahLst/>
            <a:cxnLst/>
            <a:rect r="r" b="b" t="t" l="l"/>
            <a:pathLst>
              <a:path h="2119105" w="3759702">
                <a:moveTo>
                  <a:pt x="0" y="0"/>
                </a:moveTo>
                <a:lnTo>
                  <a:pt x="3759702" y="0"/>
                </a:lnTo>
                <a:lnTo>
                  <a:pt x="3759702" y="2119105"/>
                </a:lnTo>
                <a:lnTo>
                  <a:pt x="0" y="2119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8016447" y="2747206"/>
            <a:ext cx="9304199" cy="5127585"/>
            <a:chOff x="0" y="0"/>
            <a:chExt cx="12405599" cy="6836781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12405599" cy="6836781"/>
              <a:chOff x="0" y="0"/>
              <a:chExt cx="2450489" cy="1350475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2450489" cy="1350475"/>
              </a:xfrm>
              <a:custGeom>
                <a:avLst/>
                <a:gdLst/>
                <a:ahLst/>
                <a:cxnLst/>
                <a:rect r="r" b="b" t="t" l="l"/>
                <a:pathLst>
                  <a:path h="1350475" w="2450489">
                    <a:moveTo>
                      <a:pt x="0" y="0"/>
                    </a:moveTo>
                    <a:lnTo>
                      <a:pt x="2450489" y="0"/>
                    </a:lnTo>
                    <a:lnTo>
                      <a:pt x="2450489" y="1350475"/>
                    </a:lnTo>
                    <a:lnTo>
                      <a:pt x="0" y="1350475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38100"/>
                <a:ext cx="2450489" cy="13885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Freeform 20" id="20"/>
            <p:cNvSpPr/>
            <p:nvPr/>
          </p:nvSpPr>
          <p:spPr>
            <a:xfrm flipH="false" flipV="false" rot="0">
              <a:off x="121979" y="152543"/>
              <a:ext cx="12199776" cy="6603129"/>
            </a:xfrm>
            <a:custGeom>
              <a:avLst/>
              <a:gdLst/>
              <a:ahLst/>
              <a:cxnLst/>
              <a:rect r="r" b="b" t="t" l="l"/>
              <a:pathLst>
                <a:path h="6603129" w="12199776">
                  <a:moveTo>
                    <a:pt x="0" y="0"/>
                  </a:moveTo>
                  <a:lnTo>
                    <a:pt x="12199775" y="0"/>
                  </a:lnTo>
                  <a:lnTo>
                    <a:pt x="12199775" y="6603128"/>
                  </a:lnTo>
                  <a:lnTo>
                    <a:pt x="0" y="66031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7784793" y="13569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83245" y="2005001"/>
            <a:ext cx="8684620" cy="1727166"/>
            <a:chOff x="0" y="0"/>
            <a:chExt cx="11579494" cy="230288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11579494" cy="2302889"/>
              <a:chOff x="0" y="0"/>
              <a:chExt cx="2033657" cy="404446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2033656" cy="404446"/>
              </a:xfrm>
              <a:custGeom>
                <a:avLst/>
                <a:gdLst/>
                <a:ahLst/>
                <a:cxnLst/>
                <a:rect r="r" b="b" t="t" l="l"/>
                <a:pathLst>
                  <a:path h="404446" w="2033656">
                    <a:moveTo>
                      <a:pt x="0" y="0"/>
                    </a:moveTo>
                    <a:lnTo>
                      <a:pt x="2033656" y="0"/>
                    </a:lnTo>
                    <a:lnTo>
                      <a:pt x="2033656" y="404446"/>
                    </a:lnTo>
                    <a:lnTo>
                      <a:pt x="0" y="404446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2033657" cy="44254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Freeform 7" id="7"/>
            <p:cNvSpPr/>
            <p:nvPr/>
          </p:nvSpPr>
          <p:spPr>
            <a:xfrm flipH="false" flipV="false" rot="0">
              <a:off x="59409" y="134678"/>
              <a:ext cx="11362308" cy="2035713"/>
            </a:xfrm>
            <a:custGeom>
              <a:avLst/>
              <a:gdLst/>
              <a:ahLst/>
              <a:cxnLst/>
              <a:rect r="r" b="b" t="t" l="l"/>
              <a:pathLst>
                <a:path h="2035713" w="11362308">
                  <a:moveTo>
                    <a:pt x="0" y="0"/>
                  </a:moveTo>
                  <a:lnTo>
                    <a:pt x="11362307" y="0"/>
                  </a:lnTo>
                  <a:lnTo>
                    <a:pt x="11362307" y="2035713"/>
                  </a:lnTo>
                  <a:lnTo>
                    <a:pt x="0" y="20357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2331" r="0" b="-746563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8950281" y="3110649"/>
            <a:ext cx="8827033" cy="7057520"/>
            <a:chOff x="0" y="0"/>
            <a:chExt cx="11769377" cy="9410026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1769377" cy="9410026"/>
              <a:chOff x="0" y="0"/>
              <a:chExt cx="2356191" cy="1883857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2356191" cy="1883857"/>
              </a:xfrm>
              <a:custGeom>
                <a:avLst/>
                <a:gdLst/>
                <a:ahLst/>
                <a:cxnLst/>
                <a:rect r="r" b="b" t="t" l="l"/>
                <a:pathLst>
                  <a:path h="1883857" w="2356191">
                    <a:moveTo>
                      <a:pt x="0" y="0"/>
                    </a:moveTo>
                    <a:lnTo>
                      <a:pt x="2356191" y="0"/>
                    </a:lnTo>
                    <a:lnTo>
                      <a:pt x="2356191" y="1883857"/>
                    </a:lnTo>
                    <a:lnTo>
                      <a:pt x="0" y="1883857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38100"/>
                <a:ext cx="2356191" cy="192195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Freeform 12" id="12"/>
            <p:cNvSpPr/>
            <p:nvPr/>
          </p:nvSpPr>
          <p:spPr>
            <a:xfrm flipH="false" flipV="false" rot="0">
              <a:off x="99682" y="125309"/>
              <a:ext cx="11570555" cy="9155201"/>
            </a:xfrm>
            <a:custGeom>
              <a:avLst/>
              <a:gdLst/>
              <a:ahLst/>
              <a:cxnLst/>
              <a:rect r="r" b="b" t="t" l="l"/>
              <a:pathLst>
                <a:path h="9155201" w="11570555">
                  <a:moveTo>
                    <a:pt x="0" y="0"/>
                  </a:moveTo>
                  <a:lnTo>
                    <a:pt x="11570554" y="0"/>
                  </a:lnTo>
                  <a:lnTo>
                    <a:pt x="11570554" y="9155201"/>
                  </a:lnTo>
                  <a:lnTo>
                    <a:pt x="0" y="91552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323698" y="284384"/>
            <a:ext cx="17644559" cy="1181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240"/>
              </a:lnSpc>
              <a:spcBef>
                <a:spcPct val="0"/>
              </a:spcBef>
            </a:pPr>
            <a:r>
              <a:rPr lang="en-US" sz="7700" spc="15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BBDD Y MANEJO DE LA MISMA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23698" y="1408334"/>
            <a:ext cx="16232820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39"/>
              </a:lnSpc>
              <a:spcBef>
                <a:spcPct val="0"/>
              </a:spcBef>
            </a:pPr>
            <a:r>
              <a:rPr lang="en-US" sz="2599" spc="51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Para la base de datos (</a:t>
            </a:r>
            <a:r>
              <a:rPr lang="en-US" b="true" sz="2599" spc="5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BBDD</a:t>
            </a:r>
            <a:r>
              <a:rPr lang="en-US" sz="2599" spc="51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) he usado </a:t>
            </a:r>
            <a:r>
              <a:rPr lang="en-US" b="true" sz="2599" spc="5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SQLite</a:t>
            </a:r>
            <a:r>
              <a:rPr lang="en-US" sz="2599" spc="51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: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8950281" y="1405907"/>
            <a:ext cx="8827033" cy="1612506"/>
            <a:chOff x="0" y="0"/>
            <a:chExt cx="11769377" cy="2150008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11769377" cy="2150008"/>
              <a:chOff x="0" y="0"/>
              <a:chExt cx="2324815" cy="424693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2324815" cy="424693"/>
              </a:xfrm>
              <a:custGeom>
                <a:avLst/>
                <a:gdLst/>
                <a:ahLst/>
                <a:cxnLst/>
                <a:rect r="r" b="b" t="t" l="l"/>
                <a:pathLst>
                  <a:path h="424693" w="2324815">
                    <a:moveTo>
                      <a:pt x="0" y="0"/>
                    </a:moveTo>
                    <a:lnTo>
                      <a:pt x="2324815" y="0"/>
                    </a:lnTo>
                    <a:lnTo>
                      <a:pt x="2324815" y="424693"/>
                    </a:lnTo>
                    <a:lnTo>
                      <a:pt x="0" y="424693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38100"/>
                <a:ext cx="2324815" cy="46279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9" id="19"/>
            <p:cNvSpPr txBox="true"/>
            <p:nvPr/>
          </p:nvSpPr>
          <p:spPr>
            <a:xfrm rot="0">
              <a:off x="326536" y="147481"/>
              <a:ext cx="11116305" cy="17978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639"/>
                </a:lnSpc>
                <a:spcBef>
                  <a:spcPct val="0"/>
                </a:spcBef>
              </a:pPr>
              <a:r>
                <a:rPr lang="en-US" sz="2599" spc="51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Esto me permite tener un control mucho más rápido y certero a la hora de modificarla e insertarle datos para probar su funcionalidad.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246620" y="4169283"/>
            <a:ext cx="4365334" cy="4329495"/>
            <a:chOff x="0" y="0"/>
            <a:chExt cx="5820446" cy="5772659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5820446" cy="5772659"/>
              <a:chOff x="0" y="0"/>
              <a:chExt cx="1149718" cy="1140278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1149718" cy="1140278"/>
              </a:xfrm>
              <a:custGeom>
                <a:avLst/>
                <a:gdLst/>
                <a:ahLst/>
                <a:cxnLst/>
                <a:rect r="r" b="b" t="t" l="l"/>
                <a:pathLst>
                  <a:path h="1140278" w="1149718">
                    <a:moveTo>
                      <a:pt x="0" y="0"/>
                    </a:moveTo>
                    <a:lnTo>
                      <a:pt x="1149718" y="0"/>
                    </a:lnTo>
                    <a:lnTo>
                      <a:pt x="1149718" y="1140278"/>
                    </a:lnTo>
                    <a:lnTo>
                      <a:pt x="0" y="1140278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38100"/>
                <a:ext cx="1149718" cy="117837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Freeform 24" id="24"/>
            <p:cNvSpPr/>
            <p:nvPr/>
          </p:nvSpPr>
          <p:spPr>
            <a:xfrm flipH="false" flipV="false" rot="0">
              <a:off x="102770" y="82777"/>
              <a:ext cx="5633175" cy="5585589"/>
            </a:xfrm>
            <a:custGeom>
              <a:avLst/>
              <a:gdLst/>
              <a:ahLst/>
              <a:cxnLst/>
              <a:rect r="r" b="b" t="t" l="l"/>
              <a:pathLst>
                <a:path h="5585589" w="5633175">
                  <a:moveTo>
                    <a:pt x="0" y="0"/>
                  </a:moveTo>
                  <a:lnTo>
                    <a:pt x="5633175" y="0"/>
                  </a:lnTo>
                  <a:lnTo>
                    <a:pt x="5633175" y="5585590"/>
                  </a:lnTo>
                  <a:lnTo>
                    <a:pt x="0" y="55855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3224" t="-34047" r="-46261" b="-110582"/>
              </a:stretch>
            </a:blip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4483081" y="5398048"/>
            <a:ext cx="4150735" cy="4313358"/>
            <a:chOff x="0" y="0"/>
            <a:chExt cx="5534314" cy="5751144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0" y="0"/>
              <a:ext cx="5534314" cy="5751144"/>
              <a:chOff x="0" y="0"/>
              <a:chExt cx="1093198" cy="1136028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1093198" cy="1136028"/>
              </a:xfrm>
              <a:custGeom>
                <a:avLst/>
                <a:gdLst/>
                <a:ahLst/>
                <a:cxnLst/>
                <a:rect r="r" b="b" t="t" l="l"/>
                <a:pathLst>
                  <a:path h="1136028" w="1093198">
                    <a:moveTo>
                      <a:pt x="0" y="0"/>
                    </a:moveTo>
                    <a:lnTo>
                      <a:pt x="1093198" y="0"/>
                    </a:lnTo>
                    <a:lnTo>
                      <a:pt x="1093198" y="1136028"/>
                    </a:lnTo>
                    <a:lnTo>
                      <a:pt x="0" y="1136028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38100"/>
                <a:ext cx="1093198" cy="117412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Freeform 29" id="29"/>
            <p:cNvSpPr/>
            <p:nvPr/>
          </p:nvSpPr>
          <p:spPr>
            <a:xfrm flipH="false" flipV="false" rot="0">
              <a:off x="87331" y="98526"/>
              <a:ext cx="5364577" cy="5521354"/>
            </a:xfrm>
            <a:custGeom>
              <a:avLst/>
              <a:gdLst/>
              <a:ahLst/>
              <a:cxnLst/>
              <a:rect r="r" b="b" t="t" l="l"/>
              <a:pathLst>
                <a:path h="5521354" w="5364577">
                  <a:moveTo>
                    <a:pt x="0" y="0"/>
                  </a:moveTo>
                  <a:lnTo>
                    <a:pt x="5364577" y="0"/>
                  </a:lnTo>
                  <a:lnTo>
                    <a:pt x="5364577" y="5521354"/>
                  </a:lnTo>
                  <a:lnTo>
                    <a:pt x="0" y="55213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4680" t="-125745" r="-40558" b="-3654"/>
              </a:stretch>
            </a:blipFill>
          </p:spPr>
        </p:sp>
      </p:grpSp>
      <p:sp>
        <p:nvSpPr>
          <p:cNvPr name="TextBox 30" id="30"/>
          <p:cNvSpPr txBox="true"/>
          <p:nvPr/>
        </p:nvSpPr>
        <p:spPr>
          <a:xfrm rot="0">
            <a:off x="17784793" y="13569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21874" y="1575151"/>
            <a:ext cx="5915885" cy="3801833"/>
            <a:chOff x="0" y="0"/>
            <a:chExt cx="7887846" cy="506911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7887846" cy="5069110"/>
              <a:chOff x="0" y="0"/>
              <a:chExt cx="2353726" cy="1512618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2353726" cy="1512618"/>
              </a:xfrm>
              <a:custGeom>
                <a:avLst/>
                <a:gdLst/>
                <a:ahLst/>
                <a:cxnLst/>
                <a:rect r="r" b="b" t="t" l="l"/>
                <a:pathLst>
                  <a:path h="1512618" w="2353726">
                    <a:moveTo>
                      <a:pt x="0" y="0"/>
                    </a:moveTo>
                    <a:lnTo>
                      <a:pt x="2353726" y="0"/>
                    </a:lnTo>
                    <a:lnTo>
                      <a:pt x="2353726" y="1512618"/>
                    </a:lnTo>
                    <a:lnTo>
                      <a:pt x="0" y="1512618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2353726" cy="155071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Freeform 7" id="7"/>
            <p:cNvSpPr/>
            <p:nvPr/>
          </p:nvSpPr>
          <p:spPr>
            <a:xfrm flipH="false" flipV="false" rot="0">
              <a:off x="67826" y="76018"/>
              <a:ext cx="7758998" cy="4937544"/>
            </a:xfrm>
            <a:custGeom>
              <a:avLst/>
              <a:gdLst/>
              <a:ahLst/>
              <a:cxnLst/>
              <a:rect r="r" b="b" t="t" l="l"/>
              <a:pathLst>
                <a:path h="4937544" w="7758998">
                  <a:moveTo>
                    <a:pt x="0" y="0"/>
                  </a:moveTo>
                  <a:lnTo>
                    <a:pt x="7758998" y="0"/>
                  </a:lnTo>
                  <a:lnTo>
                    <a:pt x="7758998" y="4937544"/>
                  </a:lnTo>
                  <a:lnTo>
                    <a:pt x="0" y="49375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6438092" y="2898415"/>
            <a:ext cx="8827033" cy="1155306"/>
            <a:chOff x="0" y="0"/>
            <a:chExt cx="11769377" cy="1540408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1769377" cy="1540408"/>
              <a:chOff x="0" y="0"/>
              <a:chExt cx="2324815" cy="304278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2324815" cy="304278"/>
              </a:xfrm>
              <a:custGeom>
                <a:avLst/>
                <a:gdLst/>
                <a:ahLst/>
                <a:cxnLst/>
                <a:rect r="r" b="b" t="t" l="l"/>
                <a:pathLst>
                  <a:path h="304278" w="2324815">
                    <a:moveTo>
                      <a:pt x="0" y="0"/>
                    </a:moveTo>
                    <a:lnTo>
                      <a:pt x="2324815" y="0"/>
                    </a:lnTo>
                    <a:lnTo>
                      <a:pt x="2324815" y="304278"/>
                    </a:lnTo>
                    <a:lnTo>
                      <a:pt x="0" y="304278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38100"/>
                <a:ext cx="2324815" cy="34237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326536" y="147481"/>
              <a:ext cx="11116305" cy="11882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639"/>
                </a:lnSpc>
                <a:spcBef>
                  <a:spcPct val="0"/>
                </a:spcBef>
              </a:pPr>
              <a:r>
                <a:rPr lang="en-US" sz="2599" spc="51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Estos son algunos de los métodos que usé para sacar datos de la BBDD y aplicarlos en mi programa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421874" y="5571117"/>
            <a:ext cx="7975148" cy="3441306"/>
            <a:chOff x="0" y="0"/>
            <a:chExt cx="10633531" cy="4588408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10633531" cy="4588408"/>
              <a:chOff x="0" y="0"/>
              <a:chExt cx="3020603" cy="1303402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3020603" cy="1303402"/>
              </a:xfrm>
              <a:custGeom>
                <a:avLst/>
                <a:gdLst/>
                <a:ahLst/>
                <a:cxnLst/>
                <a:rect r="r" b="b" t="t" l="l"/>
                <a:pathLst>
                  <a:path h="1303402" w="3020603">
                    <a:moveTo>
                      <a:pt x="0" y="0"/>
                    </a:moveTo>
                    <a:lnTo>
                      <a:pt x="3020603" y="0"/>
                    </a:lnTo>
                    <a:lnTo>
                      <a:pt x="3020603" y="1303402"/>
                    </a:lnTo>
                    <a:lnTo>
                      <a:pt x="0" y="1303402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38100"/>
                <a:ext cx="3020603" cy="134150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Freeform 17" id="17"/>
            <p:cNvSpPr/>
            <p:nvPr/>
          </p:nvSpPr>
          <p:spPr>
            <a:xfrm flipH="false" flipV="false" rot="0">
              <a:off x="64254" y="69830"/>
              <a:ext cx="10478144" cy="4427016"/>
            </a:xfrm>
            <a:custGeom>
              <a:avLst/>
              <a:gdLst/>
              <a:ahLst/>
              <a:cxnLst/>
              <a:rect r="r" b="b" t="t" l="l"/>
              <a:pathLst>
                <a:path h="4427016" w="10478144">
                  <a:moveTo>
                    <a:pt x="0" y="0"/>
                  </a:moveTo>
                  <a:lnTo>
                    <a:pt x="10478144" y="0"/>
                  </a:lnTo>
                  <a:lnTo>
                    <a:pt x="10478144" y="4427016"/>
                  </a:lnTo>
                  <a:lnTo>
                    <a:pt x="0" y="44270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323698" y="284384"/>
            <a:ext cx="17644559" cy="1181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240"/>
              </a:lnSpc>
              <a:spcBef>
                <a:spcPct val="0"/>
              </a:spcBef>
            </a:pPr>
            <a:r>
              <a:rPr lang="en-US" sz="7700" spc="15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BBDD Y MANEJO DE LA MISMA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8526764" y="5571117"/>
            <a:ext cx="8827033" cy="3441306"/>
            <a:chOff x="0" y="0"/>
            <a:chExt cx="11769377" cy="4588408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11769377" cy="4588408"/>
              <a:chOff x="0" y="0"/>
              <a:chExt cx="2324815" cy="906352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2324815" cy="906352"/>
              </a:xfrm>
              <a:custGeom>
                <a:avLst/>
                <a:gdLst/>
                <a:ahLst/>
                <a:cxnLst/>
                <a:rect r="r" b="b" t="t" l="l"/>
                <a:pathLst>
                  <a:path h="906352" w="2324815">
                    <a:moveTo>
                      <a:pt x="0" y="0"/>
                    </a:moveTo>
                    <a:lnTo>
                      <a:pt x="2324815" y="0"/>
                    </a:lnTo>
                    <a:lnTo>
                      <a:pt x="2324815" y="906352"/>
                    </a:lnTo>
                    <a:lnTo>
                      <a:pt x="0" y="906352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38100"/>
                <a:ext cx="2324815" cy="94445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326536" y="147481"/>
              <a:ext cx="11116305" cy="42362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639"/>
                </a:lnSpc>
              </a:pPr>
              <a:r>
                <a:rPr lang="en-US" sz="2599" spc="51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Este, por ejemplo, me permitía obtener la palabra que debía adivinar el jugador. Eligiendo la temática previamente, el programa elegía una palabra random de las tablas.</a:t>
              </a:r>
            </a:p>
            <a:p>
              <a:pPr algn="just">
                <a:lnSpc>
                  <a:spcPts val="3639"/>
                </a:lnSpc>
              </a:pPr>
            </a:p>
            <a:p>
              <a:pPr algn="just">
                <a:lnSpc>
                  <a:spcPts val="3639"/>
                </a:lnSpc>
                <a:spcBef>
                  <a:spcPct val="0"/>
                </a:spcBef>
              </a:pPr>
              <a:r>
                <a:rPr lang="en-US" sz="2599" spc="51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“random.choice” me permite escoger la palabra aleatoria de la lista de palabras.</a:t>
              </a: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7784793" y="13569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24455" y="3102059"/>
            <a:ext cx="6186802" cy="3927596"/>
            <a:chOff x="0" y="0"/>
            <a:chExt cx="8249070" cy="5236795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8249070" cy="5236795"/>
              <a:chOff x="0" y="0"/>
              <a:chExt cx="2416899" cy="1534331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2416899" cy="1534331"/>
              </a:xfrm>
              <a:custGeom>
                <a:avLst/>
                <a:gdLst/>
                <a:ahLst/>
                <a:cxnLst/>
                <a:rect r="r" b="b" t="t" l="l"/>
                <a:pathLst>
                  <a:path h="1534331" w="2416899">
                    <a:moveTo>
                      <a:pt x="0" y="0"/>
                    </a:moveTo>
                    <a:lnTo>
                      <a:pt x="2416899" y="0"/>
                    </a:lnTo>
                    <a:lnTo>
                      <a:pt x="2416899" y="1534331"/>
                    </a:lnTo>
                    <a:lnTo>
                      <a:pt x="0" y="1534331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2416899" cy="1572431"/>
              </a:xfrm>
              <a:prstGeom prst="rect">
                <a:avLst/>
              </a:prstGeom>
            </p:spPr>
            <p:txBody>
              <a:bodyPr anchor="ctr" rtlCol="false" tIns="50124" lIns="50124" bIns="50124" rIns="50124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Freeform 7" id="7"/>
            <p:cNvSpPr/>
            <p:nvPr/>
          </p:nvSpPr>
          <p:spPr>
            <a:xfrm flipH="false" flipV="false" rot="0">
              <a:off x="54204" y="38043"/>
              <a:ext cx="8131827" cy="5129711"/>
            </a:xfrm>
            <a:custGeom>
              <a:avLst/>
              <a:gdLst/>
              <a:ahLst/>
              <a:cxnLst/>
              <a:rect r="r" b="b" t="t" l="l"/>
              <a:pathLst>
                <a:path h="5129711" w="8131827">
                  <a:moveTo>
                    <a:pt x="0" y="0"/>
                  </a:moveTo>
                  <a:lnTo>
                    <a:pt x="8131826" y="0"/>
                  </a:lnTo>
                  <a:lnTo>
                    <a:pt x="8131826" y="5129711"/>
                  </a:lnTo>
                  <a:lnTo>
                    <a:pt x="0" y="51297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6" t="0" r="-226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324455" y="7115380"/>
            <a:ext cx="6186802" cy="2726340"/>
            <a:chOff x="0" y="0"/>
            <a:chExt cx="8249070" cy="3635120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8249070" cy="3635120"/>
              <a:chOff x="0" y="0"/>
              <a:chExt cx="2818752" cy="124214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2818752" cy="1242140"/>
              </a:xfrm>
              <a:custGeom>
                <a:avLst/>
                <a:gdLst/>
                <a:ahLst/>
                <a:cxnLst/>
                <a:rect r="r" b="b" t="t" l="l"/>
                <a:pathLst>
                  <a:path h="1242140" w="2818752">
                    <a:moveTo>
                      <a:pt x="0" y="0"/>
                    </a:moveTo>
                    <a:lnTo>
                      <a:pt x="2818752" y="0"/>
                    </a:lnTo>
                    <a:lnTo>
                      <a:pt x="2818752" y="1242140"/>
                    </a:lnTo>
                    <a:lnTo>
                      <a:pt x="0" y="1242140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38100"/>
                <a:ext cx="2818752" cy="1280240"/>
              </a:xfrm>
              <a:prstGeom prst="rect">
                <a:avLst/>
              </a:prstGeom>
            </p:spPr>
            <p:txBody>
              <a:bodyPr anchor="ctr" rtlCol="false" tIns="50124" lIns="50124" bIns="50124" rIns="50124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126086" y="30511"/>
              <a:ext cx="7919577" cy="35070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382"/>
                </a:lnSpc>
              </a:pPr>
              <a:r>
                <a:rPr lang="en-US" sz="1701" spc="34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Usando la libreria Tkinter, cree las pestañas mostradas al principio.</a:t>
              </a:r>
            </a:p>
            <a:p>
              <a:pPr algn="l">
                <a:lnSpc>
                  <a:spcPts val="2382"/>
                </a:lnSpc>
              </a:pPr>
            </a:p>
            <a:p>
              <a:pPr algn="l">
                <a:lnSpc>
                  <a:spcPts val="2382"/>
                </a:lnSpc>
              </a:pPr>
              <a:r>
                <a:rPr lang="en-US" sz="1701" spc="34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Además de darle las propiedades de tamaño y color de fondo, usé “.resizable” para bloquear el re-escalado de la pestaña.</a:t>
              </a:r>
            </a:p>
            <a:p>
              <a:pPr algn="l">
                <a:lnSpc>
                  <a:spcPts val="2382"/>
                </a:lnSpc>
              </a:pPr>
            </a:p>
            <a:p>
              <a:pPr algn="l">
                <a:lnSpc>
                  <a:spcPts val="2382"/>
                </a:lnSpc>
              </a:pPr>
              <a:r>
                <a:rPr lang="en-US" sz="1701" spc="34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.resizabel(False, False) marca que no puede ser escalado ni vertical ni horizontalmente.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6714182" y="3102059"/>
            <a:ext cx="11249363" cy="4906619"/>
            <a:chOff x="0" y="0"/>
            <a:chExt cx="14999151" cy="6542158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14999151" cy="6542158"/>
              <a:chOff x="0" y="0"/>
              <a:chExt cx="5100027" cy="2224471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5100027" cy="2224471"/>
              </a:xfrm>
              <a:custGeom>
                <a:avLst/>
                <a:gdLst/>
                <a:ahLst/>
                <a:cxnLst/>
                <a:rect r="r" b="b" t="t" l="l"/>
                <a:pathLst>
                  <a:path h="2224471" w="5100027">
                    <a:moveTo>
                      <a:pt x="0" y="0"/>
                    </a:moveTo>
                    <a:lnTo>
                      <a:pt x="5100027" y="0"/>
                    </a:lnTo>
                    <a:lnTo>
                      <a:pt x="5100027" y="2224471"/>
                    </a:lnTo>
                    <a:lnTo>
                      <a:pt x="0" y="2224471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38100"/>
                <a:ext cx="5100027" cy="2262571"/>
              </a:xfrm>
              <a:prstGeom prst="rect">
                <a:avLst/>
              </a:prstGeom>
            </p:spPr>
            <p:txBody>
              <a:bodyPr anchor="ctr" rtlCol="false" tIns="29512" lIns="29512" bIns="29512" rIns="29512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Freeform 17" id="17"/>
            <p:cNvSpPr/>
            <p:nvPr/>
          </p:nvSpPr>
          <p:spPr>
            <a:xfrm flipH="false" flipV="false" rot="0">
              <a:off x="104736" y="115671"/>
              <a:ext cx="14794654" cy="6343208"/>
            </a:xfrm>
            <a:custGeom>
              <a:avLst/>
              <a:gdLst/>
              <a:ahLst/>
              <a:cxnLst/>
              <a:rect r="r" b="b" t="t" l="l"/>
              <a:pathLst>
                <a:path h="6343208" w="14794654">
                  <a:moveTo>
                    <a:pt x="0" y="0"/>
                  </a:moveTo>
                  <a:lnTo>
                    <a:pt x="14794653" y="0"/>
                  </a:lnTo>
                  <a:lnTo>
                    <a:pt x="14794653" y="6343208"/>
                  </a:lnTo>
                  <a:lnTo>
                    <a:pt x="0" y="63432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324455" y="2365622"/>
            <a:ext cx="4490031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16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- SISTEMA VISUAL -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22424" y="165229"/>
            <a:ext cx="17843151" cy="2352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240"/>
              </a:lnSpc>
              <a:spcBef>
                <a:spcPct val="0"/>
              </a:spcBef>
            </a:pPr>
            <a:r>
              <a:rPr lang="en-US" sz="7700" spc="15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SISTEMA DE JUEGO Y CONTROL DE SISTEMA VISUAL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6714182" y="8083915"/>
            <a:ext cx="11249363" cy="1757805"/>
            <a:chOff x="0" y="0"/>
            <a:chExt cx="14999151" cy="2343740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14999151" cy="2343740"/>
              <a:chOff x="0" y="0"/>
              <a:chExt cx="5715732" cy="89313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5715733" cy="893130"/>
              </a:xfrm>
              <a:custGeom>
                <a:avLst/>
                <a:gdLst/>
                <a:ahLst/>
                <a:cxnLst/>
                <a:rect r="r" b="b" t="t" l="l"/>
                <a:pathLst>
                  <a:path h="893130" w="5715733">
                    <a:moveTo>
                      <a:pt x="0" y="0"/>
                    </a:moveTo>
                    <a:lnTo>
                      <a:pt x="5715733" y="0"/>
                    </a:lnTo>
                    <a:lnTo>
                      <a:pt x="5715733" y="893130"/>
                    </a:lnTo>
                    <a:lnTo>
                      <a:pt x="0" y="893130"/>
                    </a:lnTo>
                    <a:close/>
                  </a:path>
                </a:pathLst>
              </a:custGeom>
              <a:solidFill>
                <a:srgbClr val="222548"/>
              </a:solidFill>
              <a:ln w="57150" cap="sq">
                <a:solidFill>
                  <a:srgbClr val="85297F"/>
                </a:solidFill>
                <a:prstDash val="solid"/>
                <a:miter/>
              </a:ln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38100"/>
                <a:ext cx="5715732" cy="931230"/>
              </a:xfrm>
              <a:prstGeom prst="rect">
                <a:avLst/>
              </a:prstGeom>
            </p:spPr>
            <p:txBody>
              <a:bodyPr anchor="ctr" rtlCol="false" tIns="26333" lIns="26333" bIns="26333" rIns="26333"/>
              <a:lstStyle/>
              <a:p>
                <a:pPr algn="l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24" id="24"/>
            <p:cNvSpPr txBox="true"/>
            <p:nvPr/>
          </p:nvSpPr>
          <p:spPr>
            <a:xfrm rot="0">
              <a:off x="97133" y="41337"/>
              <a:ext cx="14805522" cy="21962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659"/>
                </a:lnSpc>
              </a:pPr>
              <a:r>
                <a:rPr lang="en-US" sz="1899" spc="37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Aquí se puede ver algunos de los Botones y Labels creados para las distintas interfases a las que puede acceder el usuario.</a:t>
              </a:r>
            </a:p>
            <a:p>
              <a:pPr algn="l">
                <a:lnSpc>
                  <a:spcPts val="2659"/>
                </a:lnSpc>
              </a:pPr>
            </a:p>
            <a:p>
              <a:pPr algn="l">
                <a:lnSpc>
                  <a:spcPts val="2659"/>
                </a:lnSpc>
                <a:spcBef>
                  <a:spcPct val="0"/>
                </a:spcBef>
              </a:pPr>
              <a:r>
                <a:rPr lang="en-US" sz="1899" spc="37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La funcion “lambda” me permite llamar a distintos métodos al momento de hacer click sobre los botones.</a:t>
              </a: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7784793" y="13569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DAGXBuvanXI</dc:identifier>
  <dcterms:modified xsi:type="dcterms:W3CDTF">2011-08-01T06:04:30Z</dcterms:modified>
  <cp:revision>1</cp:revision>
  <dc:title>Purple and Blue Modern Tech Company Presentation</dc:title>
</cp:coreProperties>
</file>

<file path=docProps/thumbnail.jpeg>
</file>